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sldIdLst>
    <p:sldId id="256" r:id="rId2"/>
    <p:sldId id="257" r:id="rId3"/>
    <p:sldId id="258" r:id="rId4"/>
    <p:sldId id="259" r:id="rId5"/>
    <p:sldId id="260" r:id="rId6"/>
    <p:sldId id="271" r:id="rId7"/>
    <p:sldId id="272" r:id="rId8"/>
    <p:sldId id="262" r:id="rId9"/>
    <p:sldId id="263" r:id="rId10"/>
    <p:sldId id="264" r:id="rId11"/>
    <p:sldId id="283" r:id="rId12"/>
    <p:sldId id="282" r:id="rId13"/>
    <p:sldId id="267" r:id="rId14"/>
    <p:sldId id="278" r:id="rId15"/>
    <p:sldId id="287" r:id="rId16"/>
    <p:sldId id="289" r:id="rId17"/>
    <p:sldId id="288" r:id="rId18"/>
    <p:sldId id="269" r:id="rId19"/>
    <p:sldId id="284" r:id="rId20"/>
    <p:sldId id="273" r:id="rId21"/>
    <p:sldId id="275" r:id="rId22"/>
    <p:sldId id="270" r:id="rId23"/>
    <p:sldId id="277" r:id="rId24"/>
    <p:sldId id="279" r:id="rId25"/>
    <p:sldId id="280" r:id="rId26"/>
    <p:sldId id="281" r:id="rId27"/>
    <p:sldId id="285" r:id="rId28"/>
    <p:sldId id="286" r:id="rId29"/>
    <p:sldId id="290" r:id="rId30"/>
    <p:sldId id="291" r:id="rId31"/>
    <p:sldId id="276" r:id="rId32"/>
    <p:sldId id="292" r:id="rId33"/>
    <p:sldId id="26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17" d="100"/>
          <a:sy n="117" d="100"/>
        </p:scale>
        <p:origin x="3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DA2271-8D23-4008-BC36-DBAD41F72A66}" type="doc">
      <dgm:prSet loTypeId="urn:microsoft.com/office/officeart/2005/8/layout/hierarchy1" loCatId="hierarchy" qsTypeId="urn:microsoft.com/office/officeart/2005/8/quickstyle/simple1" qsCatId="simple" csTypeId="urn:microsoft.com/office/officeart/2005/8/colors/accent3_2" csCatId="accent3"/>
      <dgm:spPr/>
      <dgm:t>
        <a:bodyPr/>
        <a:lstStyle/>
        <a:p>
          <a:endParaRPr lang="en-US"/>
        </a:p>
      </dgm:t>
    </dgm:pt>
    <dgm:pt modelId="{BCC3B894-0E69-416C-9CB3-D31D75D66A44}">
      <dgm:prSet/>
      <dgm:spPr/>
      <dgm:t>
        <a:bodyPr/>
        <a:lstStyle/>
        <a:p>
          <a:r>
            <a:rPr lang="en-US" dirty="0"/>
            <a:t>Pablo Jordan</a:t>
          </a:r>
        </a:p>
      </dgm:t>
    </dgm:pt>
    <dgm:pt modelId="{DD817BE0-543A-4B2E-AAD1-161CFB70E72C}" type="parTrans" cxnId="{045781CA-C765-41B4-97DB-8FE0ABAB3D45}">
      <dgm:prSet/>
      <dgm:spPr/>
      <dgm:t>
        <a:bodyPr/>
        <a:lstStyle/>
        <a:p>
          <a:endParaRPr lang="en-US"/>
        </a:p>
      </dgm:t>
    </dgm:pt>
    <dgm:pt modelId="{B02A188D-D428-4E8E-872E-36F65D3DC237}" type="sibTrans" cxnId="{045781CA-C765-41B4-97DB-8FE0ABAB3D45}">
      <dgm:prSet/>
      <dgm:spPr/>
      <dgm:t>
        <a:bodyPr/>
        <a:lstStyle/>
        <a:p>
          <a:endParaRPr lang="en-US"/>
        </a:p>
      </dgm:t>
    </dgm:pt>
    <dgm:pt modelId="{3B3E8D90-2E42-4BE4-841D-5C313DBEBA5C}">
      <dgm:prSet/>
      <dgm:spPr/>
      <dgm:t>
        <a:bodyPr/>
        <a:lstStyle/>
        <a:p>
          <a:r>
            <a:rPr lang="en-US"/>
            <a:t>Jessie </a:t>
          </a:r>
          <a:r>
            <a:rPr lang="en-US" dirty="0" err="1"/>
            <a:t>Kuo</a:t>
          </a:r>
          <a:endParaRPr lang="en-US" dirty="0"/>
        </a:p>
      </dgm:t>
    </dgm:pt>
    <dgm:pt modelId="{2E5A2D4B-7A04-4ADE-B8D2-717A5F6C955C}" type="parTrans" cxnId="{2F5B7E7F-2B57-414B-B451-6BA299F9BFF7}">
      <dgm:prSet/>
      <dgm:spPr/>
      <dgm:t>
        <a:bodyPr/>
        <a:lstStyle/>
        <a:p>
          <a:endParaRPr lang="en-US"/>
        </a:p>
      </dgm:t>
    </dgm:pt>
    <dgm:pt modelId="{73ADFF58-B5EB-4E12-B7D6-A5E3BB59F313}" type="sibTrans" cxnId="{2F5B7E7F-2B57-414B-B451-6BA299F9BFF7}">
      <dgm:prSet/>
      <dgm:spPr/>
      <dgm:t>
        <a:bodyPr/>
        <a:lstStyle/>
        <a:p>
          <a:endParaRPr lang="en-US"/>
        </a:p>
      </dgm:t>
    </dgm:pt>
    <dgm:pt modelId="{47D61F41-D8BD-48F5-A265-2157B198ED52}">
      <dgm:prSet/>
      <dgm:spPr/>
      <dgm:t>
        <a:bodyPr/>
        <a:lstStyle/>
        <a:p>
          <a:r>
            <a:rPr lang="en-US"/>
            <a:t>Ren Galindo</a:t>
          </a:r>
        </a:p>
      </dgm:t>
    </dgm:pt>
    <dgm:pt modelId="{37128D5F-6A86-4C4F-85D5-873D0CB1D26E}" type="parTrans" cxnId="{3F4B0724-BB49-46CF-91AE-BFFC117BC0CD}">
      <dgm:prSet/>
      <dgm:spPr/>
      <dgm:t>
        <a:bodyPr/>
        <a:lstStyle/>
        <a:p>
          <a:endParaRPr lang="en-US"/>
        </a:p>
      </dgm:t>
    </dgm:pt>
    <dgm:pt modelId="{53850A9D-8B31-4213-9EB8-3291401460AD}" type="sibTrans" cxnId="{3F4B0724-BB49-46CF-91AE-BFFC117BC0CD}">
      <dgm:prSet/>
      <dgm:spPr/>
      <dgm:t>
        <a:bodyPr/>
        <a:lstStyle/>
        <a:p>
          <a:endParaRPr lang="en-US"/>
        </a:p>
      </dgm:t>
    </dgm:pt>
    <dgm:pt modelId="{D5155288-DC31-4D1E-9F79-5647F1F0D01F}" type="pres">
      <dgm:prSet presAssocID="{7DDA2271-8D23-4008-BC36-DBAD41F72A66}" presName="hierChild1" presStyleCnt="0">
        <dgm:presLayoutVars>
          <dgm:chPref val="1"/>
          <dgm:dir/>
          <dgm:animOne val="branch"/>
          <dgm:animLvl val="lvl"/>
          <dgm:resizeHandles/>
        </dgm:presLayoutVars>
      </dgm:prSet>
      <dgm:spPr/>
    </dgm:pt>
    <dgm:pt modelId="{CB83D47A-8686-445D-8B11-E3957BC997FC}" type="pres">
      <dgm:prSet presAssocID="{BCC3B894-0E69-416C-9CB3-D31D75D66A44}" presName="hierRoot1" presStyleCnt="0"/>
      <dgm:spPr/>
    </dgm:pt>
    <dgm:pt modelId="{5DF95802-E694-4D11-9FEC-17C8C82AFEB7}" type="pres">
      <dgm:prSet presAssocID="{BCC3B894-0E69-416C-9CB3-D31D75D66A44}" presName="composite" presStyleCnt="0"/>
      <dgm:spPr/>
    </dgm:pt>
    <dgm:pt modelId="{B116694C-42D9-4775-B177-1CDF82ECB754}" type="pres">
      <dgm:prSet presAssocID="{BCC3B894-0E69-416C-9CB3-D31D75D66A44}" presName="background" presStyleLbl="node0" presStyleIdx="0" presStyleCnt="3"/>
      <dgm:spPr/>
    </dgm:pt>
    <dgm:pt modelId="{9396C114-89A4-4E28-BF48-C4F920ECEB4D}" type="pres">
      <dgm:prSet presAssocID="{BCC3B894-0E69-416C-9CB3-D31D75D66A44}" presName="text" presStyleLbl="fgAcc0" presStyleIdx="0" presStyleCnt="3">
        <dgm:presLayoutVars>
          <dgm:chPref val="3"/>
        </dgm:presLayoutVars>
      </dgm:prSet>
      <dgm:spPr/>
    </dgm:pt>
    <dgm:pt modelId="{F46744C8-6DBE-4EDA-9F7C-67225A4BE4FE}" type="pres">
      <dgm:prSet presAssocID="{BCC3B894-0E69-416C-9CB3-D31D75D66A44}" presName="hierChild2" presStyleCnt="0"/>
      <dgm:spPr/>
    </dgm:pt>
    <dgm:pt modelId="{125BEC27-31D2-47E2-B97D-A71FD9E0DB7B}" type="pres">
      <dgm:prSet presAssocID="{3B3E8D90-2E42-4BE4-841D-5C313DBEBA5C}" presName="hierRoot1" presStyleCnt="0"/>
      <dgm:spPr/>
    </dgm:pt>
    <dgm:pt modelId="{796E3C4E-82E1-47CE-A614-3AC2C7422546}" type="pres">
      <dgm:prSet presAssocID="{3B3E8D90-2E42-4BE4-841D-5C313DBEBA5C}" presName="composite" presStyleCnt="0"/>
      <dgm:spPr/>
    </dgm:pt>
    <dgm:pt modelId="{56AA4D8B-1003-45F9-9357-140FB77FEA5E}" type="pres">
      <dgm:prSet presAssocID="{3B3E8D90-2E42-4BE4-841D-5C313DBEBA5C}" presName="background" presStyleLbl="node0" presStyleIdx="1" presStyleCnt="3"/>
      <dgm:spPr/>
    </dgm:pt>
    <dgm:pt modelId="{2F9988F5-6A1A-434D-94EF-FB043B1D30CF}" type="pres">
      <dgm:prSet presAssocID="{3B3E8D90-2E42-4BE4-841D-5C313DBEBA5C}" presName="text" presStyleLbl="fgAcc0" presStyleIdx="1" presStyleCnt="3">
        <dgm:presLayoutVars>
          <dgm:chPref val="3"/>
        </dgm:presLayoutVars>
      </dgm:prSet>
      <dgm:spPr/>
    </dgm:pt>
    <dgm:pt modelId="{695BE3F3-F161-4F96-80D2-616394CAAE86}" type="pres">
      <dgm:prSet presAssocID="{3B3E8D90-2E42-4BE4-841D-5C313DBEBA5C}" presName="hierChild2" presStyleCnt="0"/>
      <dgm:spPr/>
    </dgm:pt>
    <dgm:pt modelId="{176F48A4-C3CD-4B72-BF69-4AC5EC3C0E3F}" type="pres">
      <dgm:prSet presAssocID="{47D61F41-D8BD-48F5-A265-2157B198ED52}" presName="hierRoot1" presStyleCnt="0"/>
      <dgm:spPr/>
    </dgm:pt>
    <dgm:pt modelId="{52FF97FD-7728-4501-8320-597825C2337D}" type="pres">
      <dgm:prSet presAssocID="{47D61F41-D8BD-48F5-A265-2157B198ED52}" presName="composite" presStyleCnt="0"/>
      <dgm:spPr/>
    </dgm:pt>
    <dgm:pt modelId="{DB6FDC56-EE5F-47CE-8A4F-89ED8F97B05A}" type="pres">
      <dgm:prSet presAssocID="{47D61F41-D8BD-48F5-A265-2157B198ED52}" presName="background" presStyleLbl="node0" presStyleIdx="2" presStyleCnt="3"/>
      <dgm:spPr/>
    </dgm:pt>
    <dgm:pt modelId="{1CFD861C-9522-4DBF-9288-2925715ADBD0}" type="pres">
      <dgm:prSet presAssocID="{47D61F41-D8BD-48F5-A265-2157B198ED52}" presName="text" presStyleLbl="fgAcc0" presStyleIdx="2" presStyleCnt="3">
        <dgm:presLayoutVars>
          <dgm:chPref val="3"/>
        </dgm:presLayoutVars>
      </dgm:prSet>
      <dgm:spPr/>
    </dgm:pt>
    <dgm:pt modelId="{3F2F9ECA-5661-4A7C-B9C7-A134F5F8888D}" type="pres">
      <dgm:prSet presAssocID="{47D61F41-D8BD-48F5-A265-2157B198ED52}" presName="hierChild2" presStyleCnt="0"/>
      <dgm:spPr/>
    </dgm:pt>
  </dgm:ptLst>
  <dgm:cxnLst>
    <dgm:cxn modelId="{3F4B0724-BB49-46CF-91AE-BFFC117BC0CD}" srcId="{7DDA2271-8D23-4008-BC36-DBAD41F72A66}" destId="{47D61F41-D8BD-48F5-A265-2157B198ED52}" srcOrd="2" destOrd="0" parTransId="{37128D5F-6A86-4C4F-85D5-873D0CB1D26E}" sibTransId="{53850A9D-8B31-4213-9EB8-3291401460AD}"/>
    <dgm:cxn modelId="{E80A615F-F7CF-45AD-B59C-2268A9949E04}" type="presOf" srcId="{3B3E8D90-2E42-4BE4-841D-5C313DBEBA5C}" destId="{2F9988F5-6A1A-434D-94EF-FB043B1D30CF}" srcOrd="0" destOrd="0" presId="urn:microsoft.com/office/officeart/2005/8/layout/hierarchy1"/>
    <dgm:cxn modelId="{2F5B7E7F-2B57-414B-B451-6BA299F9BFF7}" srcId="{7DDA2271-8D23-4008-BC36-DBAD41F72A66}" destId="{3B3E8D90-2E42-4BE4-841D-5C313DBEBA5C}" srcOrd="1" destOrd="0" parTransId="{2E5A2D4B-7A04-4ADE-B8D2-717A5F6C955C}" sibTransId="{73ADFF58-B5EB-4E12-B7D6-A5E3BB59F313}"/>
    <dgm:cxn modelId="{4E55EB86-A5D1-4B71-BAB4-70DFFF5B91B6}" type="presOf" srcId="{7DDA2271-8D23-4008-BC36-DBAD41F72A66}" destId="{D5155288-DC31-4D1E-9F79-5647F1F0D01F}" srcOrd="0" destOrd="0" presId="urn:microsoft.com/office/officeart/2005/8/layout/hierarchy1"/>
    <dgm:cxn modelId="{7D9A3FAD-FE97-4705-9FF4-252908EF5FA8}" type="presOf" srcId="{BCC3B894-0E69-416C-9CB3-D31D75D66A44}" destId="{9396C114-89A4-4E28-BF48-C4F920ECEB4D}" srcOrd="0" destOrd="0" presId="urn:microsoft.com/office/officeart/2005/8/layout/hierarchy1"/>
    <dgm:cxn modelId="{4FBEEAAE-D388-4137-87FB-EBC69C855419}" type="presOf" srcId="{47D61F41-D8BD-48F5-A265-2157B198ED52}" destId="{1CFD861C-9522-4DBF-9288-2925715ADBD0}" srcOrd="0" destOrd="0" presId="urn:microsoft.com/office/officeart/2005/8/layout/hierarchy1"/>
    <dgm:cxn modelId="{045781CA-C765-41B4-97DB-8FE0ABAB3D45}" srcId="{7DDA2271-8D23-4008-BC36-DBAD41F72A66}" destId="{BCC3B894-0E69-416C-9CB3-D31D75D66A44}" srcOrd="0" destOrd="0" parTransId="{DD817BE0-543A-4B2E-AAD1-161CFB70E72C}" sibTransId="{B02A188D-D428-4E8E-872E-36F65D3DC237}"/>
    <dgm:cxn modelId="{A5F83F80-40F2-4628-AB96-8D5310362840}" type="presParOf" srcId="{D5155288-DC31-4D1E-9F79-5647F1F0D01F}" destId="{CB83D47A-8686-445D-8B11-E3957BC997FC}" srcOrd="0" destOrd="0" presId="urn:microsoft.com/office/officeart/2005/8/layout/hierarchy1"/>
    <dgm:cxn modelId="{7B689ABC-803D-4B39-985C-08A022A08F57}" type="presParOf" srcId="{CB83D47A-8686-445D-8B11-E3957BC997FC}" destId="{5DF95802-E694-4D11-9FEC-17C8C82AFEB7}" srcOrd="0" destOrd="0" presId="urn:microsoft.com/office/officeart/2005/8/layout/hierarchy1"/>
    <dgm:cxn modelId="{6BD574F2-F8AD-444B-B340-83954989042C}" type="presParOf" srcId="{5DF95802-E694-4D11-9FEC-17C8C82AFEB7}" destId="{B116694C-42D9-4775-B177-1CDF82ECB754}" srcOrd="0" destOrd="0" presId="urn:microsoft.com/office/officeart/2005/8/layout/hierarchy1"/>
    <dgm:cxn modelId="{21631E91-1EB6-4ECD-BCD0-B32F6F59412F}" type="presParOf" srcId="{5DF95802-E694-4D11-9FEC-17C8C82AFEB7}" destId="{9396C114-89A4-4E28-BF48-C4F920ECEB4D}" srcOrd="1" destOrd="0" presId="urn:microsoft.com/office/officeart/2005/8/layout/hierarchy1"/>
    <dgm:cxn modelId="{D1EC5C76-848A-4289-B672-58AFF8656DA6}" type="presParOf" srcId="{CB83D47A-8686-445D-8B11-E3957BC997FC}" destId="{F46744C8-6DBE-4EDA-9F7C-67225A4BE4FE}" srcOrd="1" destOrd="0" presId="urn:microsoft.com/office/officeart/2005/8/layout/hierarchy1"/>
    <dgm:cxn modelId="{1B00C2B6-CB94-4B81-B597-A08ACBA158F5}" type="presParOf" srcId="{D5155288-DC31-4D1E-9F79-5647F1F0D01F}" destId="{125BEC27-31D2-47E2-B97D-A71FD9E0DB7B}" srcOrd="1" destOrd="0" presId="urn:microsoft.com/office/officeart/2005/8/layout/hierarchy1"/>
    <dgm:cxn modelId="{370BDB4C-7A47-4DC7-BE56-DCE864173BE2}" type="presParOf" srcId="{125BEC27-31D2-47E2-B97D-A71FD9E0DB7B}" destId="{796E3C4E-82E1-47CE-A614-3AC2C7422546}" srcOrd="0" destOrd="0" presId="urn:microsoft.com/office/officeart/2005/8/layout/hierarchy1"/>
    <dgm:cxn modelId="{74FC8701-0D75-4B33-95EF-27E585DF83C0}" type="presParOf" srcId="{796E3C4E-82E1-47CE-A614-3AC2C7422546}" destId="{56AA4D8B-1003-45F9-9357-140FB77FEA5E}" srcOrd="0" destOrd="0" presId="urn:microsoft.com/office/officeart/2005/8/layout/hierarchy1"/>
    <dgm:cxn modelId="{CC54F013-891A-4B85-A5E5-8552B040A966}" type="presParOf" srcId="{796E3C4E-82E1-47CE-A614-3AC2C7422546}" destId="{2F9988F5-6A1A-434D-94EF-FB043B1D30CF}" srcOrd="1" destOrd="0" presId="urn:microsoft.com/office/officeart/2005/8/layout/hierarchy1"/>
    <dgm:cxn modelId="{F1B7D98A-6C2C-441C-8794-56F2BEDB8E9C}" type="presParOf" srcId="{125BEC27-31D2-47E2-B97D-A71FD9E0DB7B}" destId="{695BE3F3-F161-4F96-80D2-616394CAAE86}" srcOrd="1" destOrd="0" presId="urn:microsoft.com/office/officeart/2005/8/layout/hierarchy1"/>
    <dgm:cxn modelId="{CD50CD28-3B44-45DE-9B92-3822F5606FD9}" type="presParOf" srcId="{D5155288-DC31-4D1E-9F79-5647F1F0D01F}" destId="{176F48A4-C3CD-4B72-BF69-4AC5EC3C0E3F}" srcOrd="2" destOrd="0" presId="urn:microsoft.com/office/officeart/2005/8/layout/hierarchy1"/>
    <dgm:cxn modelId="{C9689260-2360-4E54-BADA-C8595689BBD3}" type="presParOf" srcId="{176F48A4-C3CD-4B72-BF69-4AC5EC3C0E3F}" destId="{52FF97FD-7728-4501-8320-597825C2337D}" srcOrd="0" destOrd="0" presId="urn:microsoft.com/office/officeart/2005/8/layout/hierarchy1"/>
    <dgm:cxn modelId="{51FCAD00-ED12-4B05-881E-BBE36ABDA1AB}" type="presParOf" srcId="{52FF97FD-7728-4501-8320-597825C2337D}" destId="{DB6FDC56-EE5F-47CE-8A4F-89ED8F97B05A}" srcOrd="0" destOrd="0" presId="urn:microsoft.com/office/officeart/2005/8/layout/hierarchy1"/>
    <dgm:cxn modelId="{F51A6CB2-343D-4BB6-A354-1C6F0B9A58BB}" type="presParOf" srcId="{52FF97FD-7728-4501-8320-597825C2337D}" destId="{1CFD861C-9522-4DBF-9288-2925715ADBD0}" srcOrd="1" destOrd="0" presId="urn:microsoft.com/office/officeart/2005/8/layout/hierarchy1"/>
    <dgm:cxn modelId="{38F08C38-576F-4275-8644-C019FA0CC0C2}" type="presParOf" srcId="{176F48A4-C3CD-4B72-BF69-4AC5EC3C0E3F}" destId="{3F2F9ECA-5661-4A7C-B9C7-A134F5F8888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D6B4E8-2202-44C7-9B08-370C159F67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11CCA1-F54B-4324-8430-CA1FDB8FEB3B}">
      <dgm:prSet/>
      <dgm:spPr/>
      <dgm:t>
        <a:bodyPr/>
        <a:lstStyle/>
        <a:p>
          <a:pPr>
            <a:lnSpc>
              <a:spcPct val="100000"/>
            </a:lnSpc>
          </a:pPr>
          <a:r>
            <a:rPr lang="en-US" dirty="0"/>
            <a:t>Motivation and Summary of Data Analysis</a:t>
          </a:r>
        </a:p>
      </dgm:t>
    </dgm:pt>
    <dgm:pt modelId="{CAD5D38B-D089-4509-8553-6F3A4AB090E3}" type="parTrans" cxnId="{CF3DABE0-43F6-4ABC-9492-552DC310E9B7}">
      <dgm:prSet/>
      <dgm:spPr/>
      <dgm:t>
        <a:bodyPr/>
        <a:lstStyle/>
        <a:p>
          <a:endParaRPr lang="en-US"/>
        </a:p>
      </dgm:t>
    </dgm:pt>
    <dgm:pt modelId="{A6426D4E-26B8-4528-886F-ACC9450642FE}" type="sibTrans" cxnId="{CF3DABE0-43F6-4ABC-9492-552DC310E9B7}">
      <dgm:prSet/>
      <dgm:spPr/>
      <dgm:t>
        <a:bodyPr/>
        <a:lstStyle/>
        <a:p>
          <a:endParaRPr lang="en-US"/>
        </a:p>
      </dgm:t>
    </dgm:pt>
    <dgm:pt modelId="{9807BCC3-D171-4176-8CE8-8B290677EB19}">
      <dgm:prSet/>
      <dgm:spPr/>
      <dgm:t>
        <a:bodyPr/>
        <a:lstStyle/>
        <a:p>
          <a:pPr>
            <a:lnSpc>
              <a:spcPct val="100000"/>
            </a:lnSpc>
          </a:pPr>
          <a:r>
            <a:rPr lang="en-US" dirty="0"/>
            <a:t>Utilize Skyscanner</a:t>
          </a:r>
        </a:p>
      </dgm:t>
    </dgm:pt>
    <dgm:pt modelId="{CB83AD01-441D-4BD0-B17C-24757B444064}" type="parTrans" cxnId="{0EA80C90-0370-44A2-B527-0A03E1E5ACB4}">
      <dgm:prSet/>
      <dgm:spPr/>
      <dgm:t>
        <a:bodyPr/>
        <a:lstStyle/>
        <a:p>
          <a:endParaRPr lang="en-US"/>
        </a:p>
      </dgm:t>
    </dgm:pt>
    <dgm:pt modelId="{1221C735-17A7-4AF1-A3FB-15F890516E86}" type="sibTrans" cxnId="{0EA80C90-0370-44A2-B527-0A03E1E5ACB4}">
      <dgm:prSet/>
      <dgm:spPr/>
      <dgm:t>
        <a:bodyPr/>
        <a:lstStyle/>
        <a:p>
          <a:endParaRPr lang="en-US"/>
        </a:p>
      </dgm:t>
    </dgm:pt>
    <dgm:pt modelId="{F85DF7B8-34EE-4CC1-9B41-0874BD9104D7}">
      <dgm:prSet/>
      <dgm:spPr/>
      <dgm:t>
        <a:bodyPr/>
        <a:lstStyle/>
        <a:p>
          <a:pPr>
            <a:lnSpc>
              <a:spcPct val="100000"/>
            </a:lnSpc>
          </a:pPr>
          <a:r>
            <a:rPr lang="en-US" dirty="0"/>
            <a:t>Popular destinations by </a:t>
          </a:r>
          <a:r>
            <a:rPr lang="en-US" dirty="0" err="1"/>
            <a:t>Houstonias</a:t>
          </a:r>
          <a:r>
            <a:rPr lang="en-US" dirty="0"/>
            <a:t>?</a:t>
          </a:r>
        </a:p>
      </dgm:t>
    </dgm:pt>
    <dgm:pt modelId="{4B930EBB-5D3C-4753-8307-E75AF0019743}" type="parTrans" cxnId="{91D61568-D0B2-40E3-B273-92BCFC63C19E}">
      <dgm:prSet/>
      <dgm:spPr/>
    </dgm:pt>
    <dgm:pt modelId="{3D173BFB-2BF8-41FA-98D6-5D672B53F1D8}" type="sibTrans" cxnId="{91D61568-D0B2-40E3-B273-92BCFC63C19E}">
      <dgm:prSet/>
      <dgm:spPr/>
    </dgm:pt>
    <dgm:pt modelId="{92E216BD-AEFF-4D76-BE3F-577131AB562B}">
      <dgm:prSet/>
      <dgm:spPr/>
      <dgm:t>
        <a:bodyPr/>
        <a:lstStyle/>
        <a:p>
          <a:pPr>
            <a:lnSpc>
              <a:spcPct val="100000"/>
            </a:lnSpc>
          </a:pPr>
          <a:r>
            <a:rPr lang="en-US" dirty="0">
              <a:solidFill>
                <a:schemeClr val="tx1"/>
              </a:solidFill>
            </a:rPr>
            <a:t>Want to take a vacation this December? </a:t>
          </a:r>
        </a:p>
      </dgm:t>
    </dgm:pt>
    <dgm:pt modelId="{7399052A-6E3D-481C-A7BC-58429D14D38C}" type="parTrans" cxnId="{D36576B9-1764-4E98-A60B-F48145E820C3}">
      <dgm:prSet/>
      <dgm:spPr/>
    </dgm:pt>
    <dgm:pt modelId="{3CE236E0-5C88-4873-BB70-731FCD2E0FD6}" type="sibTrans" cxnId="{D36576B9-1764-4E98-A60B-F48145E820C3}">
      <dgm:prSet/>
      <dgm:spPr/>
    </dgm:pt>
    <dgm:pt modelId="{A7BFD208-7864-4616-BD3D-F2A66ABEAB0A}">
      <dgm:prSet/>
      <dgm:spPr/>
      <dgm:t>
        <a:bodyPr/>
        <a:lstStyle/>
        <a:p>
          <a:pPr>
            <a:lnSpc>
              <a:spcPct val="100000"/>
            </a:lnSpc>
          </a:pPr>
          <a:r>
            <a:rPr lang="en-US" dirty="0">
              <a:solidFill>
                <a:schemeClr val="tx1"/>
              </a:solidFill>
            </a:rPr>
            <a:t>Price Variance of Direct vs. Indirect</a:t>
          </a:r>
        </a:p>
      </dgm:t>
    </dgm:pt>
    <dgm:pt modelId="{4FA4CF06-EA56-46FF-BCE3-BECEF5EE5147}" type="parTrans" cxnId="{89683E48-C146-4A14-A21A-62B707C60065}">
      <dgm:prSet/>
      <dgm:spPr/>
    </dgm:pt>
    <dgm:pt modelId="{EC3B6F23-A079-494E-A061-66D8A69F76C3}" type="sibTrans" cxnId="{89683E48-C146-4A14-A21A-62B707C60065}">
      <dgm:prSet/>
      <dgm:spPr/>
    </dgm:pt>
    <dgm:pt modelId="{421E6A29-5140-409F-B3E8-155218CFD2BE}" type="pres">
      <dgm:prSet presAssocID="{AED6B4E8-2202-44C7-9B08-370C159F676F}" presName="root" presStyleCnt="0">
        <dgm:presLayoutVars>
          <dgm:dir/>
          <dgm:resizeHandles val="exact"/>
        </dgm:presLayoutVars>
      </dgm:prSet>
      <dgm:spPr/>
    </dgm:pt>
    <dgm:pt modelId="{FE3C6E8E-859F-4138-849B-A1120BAE237D}" type="pres">
      <dgm:prSet presAssocID="{5911CCA1-F54B-4324-8430-CA1FDB8FEB3B}" presName="compNode" presStyleCnt="0"/>
      <dgm:spPr/>
    </dgm:pt>
    <dgm:pt modelId="{E73818FF-00C2-4EA6-BA20-3C9313FE6FF5}" type="pres">
      <dgm:prSet presAssocID="{5911CCA1-F54B-4324-8430-CA1FDB8FEB3B}" presName="bgRect" presStyleLbl="bgShp" presStyleIdx="0" presStyleCnt="5" custLinFactNeighborX="7995" custLinFactNeighborY="-32949"/>
      <dgm:spPr/>
    </dgm:pt>
    <dgm:pt modelId="{CFC3191E-21CB-4756-BCBA-8769F0DC9647}" type="pres">
      <dgm:prSet presAssocID="{5911CCA1-F54B-4324-8430-CA1FDB8FE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F33ED6-6F86-4BA2-BD74-C1DB7F3B8FD5}" type="pres">
      <dgm:prSet presAssocID="{5911CCA1-F54B-4324-8430-CA1FDB8FEB3B}" presName="spaceRect" presStyleCnt="0"/>
      <dgm:spPr/>
    </dgm:pt>
    <dgm:pt modelId="{7241ACDB-CF2A-4AF1-882A-9C787B3C370F}" type="pres">
      <dgm:prSet presAssocID="{5911CCA1-F54B-4324-8430-CA1FDB8FEB3B}" presName="parTx" presStyleLbl="revTx" presStyleIdx="0" presStyleCnt="5">
        <dgm:presLayoutVars>
          <dgm:chMax val="0"/>
          <dgm:chPref val="0"/>
        </dgm:presLayoutVars>
      </dgm:prSet>
      <dgm:spPr/>
    </dgm:pt>
    <dgm:pt modelId="{8BAE66CC-E0A9-4D74-B156-2F1BBBD581CF}" type="pres">
      <dgm:prSet presAssocID="{A6426D4E-26B8-4528-886F-ACC9450642FE}" presName="sibTrans" presStyleCnt="0"/>
      <dgm:spPr/>
    </dgm:pt>
    <dgm:pt modelId="{462743F1-5D92-4F67-B4A7-2281AEB1F5D3}" type="pres">
      <dgm:prSet presAssocID="{9807BCC3-D171-4176-8CE8-8B290677EB19}" presName="compNode" presStyleCnt="0"/>
      <dgm:spPr/>
    </dgm:pt>
    <dgm:pt modelId="{0FEA1013-DD6A-47D8-9852-899265B26DE7}" type="pres">
      <dgm:prSet presAssocID="{9807BCC3-D171-4176-8CE8-8B290677EB19}" presName="bgRect" presStyleLbl="bgShp" presStyleIdx="1" presStyleCnt="5"/>
      <dgm:spPr/>
    </dgm:pt>
    <dgm:pt modelId="{5C6B4A1E-067F-40AF-A1B3-F84A8E4D7F19}" type="pres">
      <dgm:prSet presAssocID="{9807BCC3-D171-4176-8CE8-8B290677EB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F5A2495-AD03-47C4-8AE7-38E164B088F4}" type="pres">
      <dgm:prSet presAssocID="{9807BCC3-D171-4176-8CE8-8B290677EB19}" presName="spaceRect" presStyleCnt="0"/>
      <dgm:spPr/>
    </dgm:pt>
    <dgm:pt modelId="{400D385D-81E2-4C99-BF6A-256E71626B6B}" type="pres">
      <dgm:prSet presAssocID="{9807BCC3-D171-4176-8CE8-8B290677EB19}" presName="parTx" presStyleLbl="revTx" presStyleIdx="1" presStyleCnt="5" custScaleY="251312">
        <dgm:presLayoutVars>
          <dgm:chMax val="0"/>
          <dgm:chPref val="0"/>
        </dgm:presLayoutVars>
      </dgm:prSet>
      <dgm:spPr/>
    </dgm:pt>
    <dgm:pt modelId="{0CCB59E1-2A68-4835-8088-CEF6D4A320CB}" type="pres">
      <dgm:prSet presAssocID="{1221C735-17A7-4AF1-A3FB-15F890516E86}" presName="sibTrans" presStyleCnt="0"/>
      <dgm:spPr/>
    </dgm:pt>
    <dgm:pt modelId="{29BDFBE8-9A97-4D2E-A535-0FAA438AA57C}" type="pres">
      <dgm:prSet presAssocID="{F85DF7B8-34EE-4CC1-9B41-0874BD9104D7}" presName="compNode" presStyleCnt="0"/>
      <dgm:spPr/>
    </dgm:pt>
    <dgm:pt modelId="{4D3E22E9-C656-4CFD-BD14-CEA5B8EF63B4}" type="pres">
      <dgm:prSet presAssocID="{F85DF7B8-34EE-4CC1-9B41-0874BD9104D7}" presName="bgRect" presStyleLbl="bgShp" presStyleIdx="2" presStyleCnt="5"/>
      <dgm:spPr/>
    </dgm:pt>
    <dgm:pt modelId="{C8D17DF1-0AB5-4820-A7EA-1C0D4257FFD3}" type="pres">
      <dgm:prSet presAssocID="{F85DF7B8-34EE-4CC1-9B41-0874BD9104D7}" presName="iconRect" presStyleLbl="node1" presStyleIdx="2" presStyleCnt="5"/>
      <dgm:spPr/>
    </dgm:pt>
    <dgm:pt modelId="{4819CB96-0D78-4167-AEC0-18CB48A817EB}" type="pres">
      <dgm:prSet presAssocID="{F85DF7B8-34EE-4CC1-9B41-0874BD9104D7}" presName="spaceRect" presStyleCnt="0"/>
      <dgm:spPr/>
    </dgm:pt>
    <dgm:pt modelId="{B50E0DCE-A3A8-49C9-8015-B6F87BB4C866}" type="pres">
      <dgm:prSet presAssocID="{F85DF7B8-34EE-4CC1-9B41-0874BD9104D7}" presName="parTx" presStyleLbl="revTx" presStyleIdx="2" presStyleCnt="5">
        <dgm:presLayoutVars>
          <dgm:chMax val="0"/>
          <dgm:chPref val="0"/>
        </dgm:presLayoutVars>
      </dgm:prSet>
      <dgm:spPr/>
    </dgm:pt>
    <dgm:pt modelId="{C83C1D55-0EC1-45F5-8388-5163EB0D4C6D}" type="pres">
      <dgm:prSet presAssocID="{3D173BFB-2BF8-41FA-98D6-5D672B53F1D8}" presName="sibTrans" presStyleCnt="0"/>
      <dgm:spPr/>
    </dgm:pt>
    <dgm:pt modelId="{8CF0ED94-695D-42C6-AE50-36BCDED13799}" type="pres">
      <dgm:prSet presAssocID="{A7BFD208-7864-4616-BD3D-F2A66ABEAB0A}" presName="compNode" presStyleCnt="0"/>
      <dgm:spPr/>
    </dgm:pt>
    <dgm:pt modelId="{A7465F09-4091-4099-BB1D-4B231A5DBE77}" type="pres">
      <dgm:prSet presAssocID="{A7BFD208-7864-4616-BD3D-F2A66ABEAB0A}" presName="bgRect" presStyleLbl="bgShp" presStyleIdx="3" presStyleCnt="5"/>
      <dgm:spPr/>
    </dgm:pt>
    <dgm:pt modelId="{D4861110-D52E-45B0-A2FC-9F371CA96998}" type="pres">
      <dgm:prSet presAssocID="{A7BFD208-7864-4616-BD3D-F2A66ABEAB0A}" presName="iconRect" presStyleLbl="node1" presStyleIdx="3" presStyleCnt="5"/>
      <dgm:spPr/>
    </dgm:pt>
    <dgm:pt modelId="{DA9A6893-283D-47C1-98DD-64583DB8B9BD}" type="pres">
      <dgm:prSet presAssocID="{A7BFD208-7864-4616-BD3D-F2A66ABEAB0A}" presName="spaceRect" presStyleCnt="0"/>
      <dgm:spPr/>
    </dgm:pt>
    <dgm:pt modelId="{E9453FED-8BAB-4647-B7BD-58C275D273BF}" type="pres">
      <dgm:prSet presAssocID="{A7BFD208-7864-4616-BD3D-F2A66ABEAB0A}" presName="parTx" presStyleLbl="revTx" presStyleIdx="3" presStyleCnt="5">
        <dgm:presLayoutVars>
          <dgm:chMax val="0"/>
          <dgm:chPref val="0"/>
        </dgm:presLayoutVars>
      </dgm:prSet>
      <dgm:spPr/>
    </dgm:pt>
    <dgm:pt modelId="{DD53B73B-1E92-49F5-A4D9-81A2268CABB3}" type="pres">
      <dgm:prSet presAssocID="{EC3B6F23-A079-494E-A061-66D8A69F76C3}" presName="sibTrans" presStyleCnt="0"/>
      <dgm:spPr/>
    </dgm:pt>
    <dgm:pt modelId="{6A5361DC-CFD7-4201-AF97-306E9ADB43E0}" type="pres">
      <dgm:prSet presAssocID="{92E216BD-AEFF-4D76-BE3F-577131AB562B}" presName="compNode" presStyleCnt="0"/>
      <dgm:spPr/>
    </dgm:pt>
    <dgm:pt modelId="{FFB621FF-8254-4342-8281-2012EF74E6A4}" type="pres">
      <dgm:prSet presAssocID="{92E216BD-AEFF-4D76-BE3F-577131AB562B}" presName="bgRect" presStyleLbl="bgShp" presStyleIdx="4" presStyleCnt="5"/>
      <dgm:spPr/>
    </dgm:pt>
    <dgm:pt modelId="{9BC8D6BF-5AEA-4AF2-B75D-8F386AF28930}" type="pres">
      <dgm:prSet presAssocID="{92E216BD-AEFF-4D76-BE3F-577131AB562B}" presName="iconRect" presStyleLbl="node1" presStyleIdx="4" presStyleCnt="5"/>
      <dgm:spPr/>
    </dgm:pt>
    <dgm:pt modelId="{735509A0-45CE-4FE0-879D-928F5DFC06FC}" type="pres">
      <dgm:prSet presAssocID="{92E216BD-AEFF-4D76-BE3F-577131AB562B}" presName="spaceRect" presStyleCnt="0"/>
      <dgm:spPr/>
    </dgm:pt>
    <dgm:pt modelId="{ABFDDDA5-46A2-42EF-86DC-5254A1B617EE}" type="pres">
      <dgm:prSet presAssocID="{92E216BD-AEFF-4D76-BE3F-577131AB562B}" presName="parTx" presStyleLbl="revTx" presStyleIdx="4" presStyleCnt="5">
        <dgm:presLayoutVars>
          <dgm:chMax val="0"/>
          <dgm:chPref val="0"/>
        </dgm:presLayoutVars>
      </dgm:prSet>
      <dgm:spPr/>
    </dgm:pt>
  </dgm:ptLst>
  <dgm:cxnLst>
    <dgm:cxn modelId="{CE245F2C-0FB3-4719-8E67-E30307A61076}" type="presOf" srcId="{F85DF7B8-34EE-4CC1-9B41-0874BD9104D7}" destId="{B50E0DCE-A3A8-49C9-8015-B6F87BB4C866}" srcOrd="0" destOrd="0" presId="urn:microsoft.com/office/officeart/2018/2/layout/IconVerticalSolidList"/>
    <dgm:cxn modelId="{A1003E5D-4FFB-48FD-9C23-8E5B83740D77}" type="presOf" srcId="{9807BCC3-D171-4176-8CE8-8B290677EB19}" destId="{400D385D-81E2-4C99-BF6A-256E71626B6B}" srcOrd="0" destOrd="0" presId="urn:microsoft.com/office/officeart/2018/2/layout/IconVerticalSolidList"/>
    <dgm:cxn modelId="{91D61568-D0B2-40E3-B273-92BCFC63C19E}" srcId="{AED6B4E8-2202-44C7-9B08-370C159F676F}" destId="{F85DF7B8-34EE-4CC1-9B41-0874BD9104D7}" srcOrd="2" destOrd="0" parTransId="{4B930EBB-5D3C-4753-8307-E75AF0019743}" sibTransId="{3D173BFB-2BF8-41FA-98D6-5D672B53F1D8}"/>
    <dgm:cxn modelId="{89683E48-C146-4A14-A21A-62B707C60065}" srcId="{AED6B4E8-2202-44C7-9B08-370C159F676F}" destId="{A7BFD208-7864-4616-BD3D-F2A66ABEAB0A}" srcOrd="3" destOrd="0" parTransId="{4FA4CF06-EA56-46FF-BCE3-BECEF5EE5147}" sibTransId="{EC3B6F23-A079-494E-A061-66D8A69F76C3}"/>
    <dgm:cxn modelId="{0EA80C90-0370-44A2-B527-0A03E1E5ACB4}" srcId="{AED6B4E8-2202-44C7-9B08-370C159F676F}" destId="{9807BCC3-D171-4176-8CE8-8B290677EB19}" srcOrd="1" destOrd="0" parTransId="{CB83AD01-441D-4BD0-B17C-24757B444064}" sibTransId="{1221C735-17A7-4AF1-A3FB-15F890516E86}"/>
    <dgm:cxn modelId="{0831D494-6159-451A-8946-9D96EB7326FA}" type="presOf" srcId="{AED6B4E8-2202-44C7-9B08-370C159F676F}" destId="{421E6A29-5140-409F-B3E8-155218CFD2BE}" srcOrd="0" destOrd="0" presId="urn:microsoft.com/office/officeart/2018/2/layout/IconVerticalSolidList"/>
    <dgm:cxn modelId="{1E7386A4-170E-4983-B23D-61A73ED360BA}" type="presOf" srcId="{A7BFD208-7864-4616-BD3D-F2A66ABEAB0A}" destId="{E9453FED-8BAB-4647-B7BD-58C275D273BF}" srcOrd="0" destOrd="0" presId="urn:microsoft.com/office/officeart/2018/2/layout/IconVerticalSolidList"/>
    <dgm:cxn modelId="{D36576B9-1764-4E98-A60B-F48145E820C3}" srcId="{AED6B4E8-2202-44C7-9B08-370C159F676F}" destId="{92E216BD-AEFF-4D76-BE3F-577131AB562B}" srcOrd="4" destOrd="0" parTransId="{7399052A-6E3D-481C-A7BC-58429D14D38C}" sibTransId="{3CE236E0-5C88-4873-BB70-731FCD2E0FD6}"/>
    <dgm:cxn modelId="{DADF23BE-9AE2-4D6E-9F2F-F08F7C2F08C8}" type="presOf" srcId="{5911CCA1-F54B-4324-8430-CA1FDB8FEB3B}" destId="{7241ACDB-CF2A-4AF1-882A-9C787B3C370F}" srcOrd="0" destOrd="0" presId="urn:microsoft.com/office/officeart/2018/2/layout/IconVerticalSolidList"/>
    <dgm:cxn modelId="{CF3DABE0-43F6-4ABC-9492-552DC310E9B7}" srcId="{AED6B4E8-2202-44C7-9B08-370C159F676F}" destId="{5911CCA1-F54B-4324-8430-CA1FDB8FEB3B}" srcOrd="0" destOrd="0" parTransId="{CAD5D38B-D089-4509-8553-6F3A4AB090E3}" sibTransId="{A6426D4E-26B8-4528-886F-ACC9450642FE}"/>
    <dgm:cxn modelId="{B1FB2AFB-28EE-4486-80E6-AC4DF00D662E}" type="presOf" srcId="{92E216BD-AEFF-4D76-BE3F-577131AB562B}" destId="{ABFDDDA5-46A2-42EF-86DC-5254A1B617EE}" srcOrd="0" destOrd="0" presId="urn:microsoft.com/office/officeart/2018/2/layout/IconVerticalSolidList"/>
    <dgm:cxn modelId="{74995BF1-204B-4690-AED6-43E00D78A038}" type="presParOf" srcId="{421E6A29-5140-409F-B3E8-155218CFD2BE}" destId="{FE3C6E8E-859F-4138-849B-A1120BAE237D}" srcOrd="0" destOrd="0" presId="urn:microsoft.com/office/officeart/2018/2/layout/IconVerticalSolidList"/>
    <dgm:cxn modelId="{F45B9DF1-9885-4484-8E25-F4E3BDEDC47F}" type="presParOf" srcId="{FE3C6E8E-859F-4138-849B-A1120BAE237D}" destId="{E73818FF-00C2-4EA6-BA20-3C9313FE6FF5}" srcOrd="0" destOrd="0" presId="urn:microsoft.com/office/officeart/2018/2/layout/IconVerticalSolidList"/>
    <dgm:cxn modelId="{6F6396D7-73B8-4024-8F85-D17F5C1E6CF8}" type="presParOf" srcId="{FE3C6E8E-859F-4138-849B-A1120BAE237D}" destId="{CFC3191E-21CB-4756-BCBA-8769F0DC9647}" srcOrd="1" destOrd="0" presId="urn:microsoft.com/office/officeart/2018/2/layout/IconVerticalSolidList"/>
    <dgm:cxn modelId="{F14B49DF-BD5F-46F8-8C41-710AF9B98B46}" type="presParOf" srcId="{FE3C6E8E-859F-4138-849B-A1120BAE237D}" destId="{20F33ED6-6F86-4BA2-BD74-C1DB7F3B8FD5}" srcOrd="2" destOrd="0" presId="urn:microsoft.com/office/officeart/2018/2/layout/IconVerticalSolidList"/>
    <dgm:cxn modelId="{83F5205F-CB2C-46D4-AFA9-5F993ADFA41C}" type="presParOf" srcId="{FE3C6E8E-859F-4138-849B-A1120BAE237D}" destId="{7241ACDB-CF2A-4AF1-882A-9C787B3C370F}" srcOrd="3" destOrd="0" presId="urn:microsoft.com/office/officeart/2018/2/layout/IconVerticalSolidList"/>
    <dgm:cxn modelId="{59F1E058-613F-48DC-AC78-EF9C837FEC77}" type="presParOf" srcId="{421E6A29-5140-409F-B3E8-155218CFD2BE}" destId="{8BAE66CC-E0A9-4D74-B156-2F1BBBD581CF}" srcOrd="1" destOrd="0" presId="urn:microsoft.com/office/officeart/2018/2/layout/IconVerticalSolidList"/>
    <dgm:cxn modelId="{A6EE090F-A893-4A96-ADAB-70EAFB40B07F}" type="presParOf" srcId="{421E6A29-5140-409F-B3E8-155218CFD2BE}" destId="{462743F1-5D92-4F67-B4A7-2281AEB1F5D3}" srcOrd="2" destOrd="0" presId="urn:microsoft.com/office/officeart/2018/2/layout/IconVerticalSolidList"/>
    <dgm:cxn modelId="{81949DE2-5E0C-4BD7-8F8B-9F34601FD036}" type="presParOf" srcId="{462743F1-5D92-4F67-B4A7-2281AEB1F5D3}" destId="{0FEA1013-DD6A-47D8-9852-899265B26DE7}" srcOrd="0" destOrd="0" presId="urn:microsoft.com/office/officeart/2018/2/layout/IconVerticalSolidList"/>
    <dgm:cxn modelId="{ECC160E0-4F07-499A-AD6D-371328A7D2CA}" type="presParOf" srcId="{462743F1-5D92-4F67-B4A7-2281AEB1F5D3}" destId="{5C6B4A1E-067F-40AF-A1B3-F84A8E4D7F19}" srcOrd="1" destOrd="0" presId="urn:microsoft.com/office/officeart/2018/2/layout/IconVerticalSolidList"/>
    <dgm:cxn modelId="{0FFC4458-C671-47C8-B1E3-3B0158AF8665}" type="presParOf" srcId="{462743F1-5D92-4F67-B4A7-2281AEB1F5D3}" destId="{3F5A2495-AD03-47C4-8AE7-38E164B088F4}" srcOrd="2" destOrd="0" presId="urn:microsoft.com/office/officeart/2018/2/layout/IconVerticalSolidList"/>
    <dgm:cxn modelId="{A117184A-16E7-45D3-BFA4-CE5BB24A451E}" type="presParOf" srcId="{462743F1-5D92-4F67-B4A7-2281AEB1F5D3}" destId="{400D385D-81E2-4C99-BF6A-256E71626B6B}" srcOrd="3" destOrd="0" presId="urn:microsoft.com/office/officeart/2018/2/layout/IconVerticalSolidList"/>
    <dgm:cxn modelId="{66E3B354-10C1-475A-B8B2-1F0E85EDC0AC}" type="presParOf" srcId="{421E6A29-5140-409F-B3E8-155218CFD2BE}" destId="{0CCB59E1-2A68-4835-8088-CEF6D4A320CB}" srcOrd="3" destOrd="0" presId="urn:microsoft.com/office/officeart/2018/2/layout/IconVerticalSolidList"/>
    <dgm:cxn modelId="{D7720FE0-D036-4D29-8679-809205FF8860}" type="presParOf" srcId="{421E6A29-5140-409F-B3E8-155218CFD2BE}" destId="{29BDFBE8-9A97-4D2E-A535-0FAA438AA57C}" srcOrd="4" destOrd="0" presId="urn:microsoft.com/office/officeart/2018/2/layout/IconVerticalSolidList"/>
    <dgm:cxn modelId="{7DA5D16A-050A-40E1-B374-FB765EED9B20}" type="presParOf" srcId="{29BDFBE8-9A97-4D2E-A535-0FAA438AA57C}" destId="{4D3E22E9-C656-4CFD-BD14-CEA5B8EF63B4}" srcOrd="0" destOrd="0" presId="urn:microsoft.com/office/officeart/2018/2/layout/IconVerticalSolidList"/>
    <dgm:cxn modelId="{32AD4923-41C5-4390-B5C1-608EFB862F2D}" type="presParOf" srcId="{29BDFBE8-9A97-4D2E-A535-0FAA438AA57C}" destId="{C8D17DF1-0AB5-4820-A7EA-1C0D4257FFD3}" srcOrd="1" destOrd="0" presId="urn:microsoft.com/office/officeart/2018/2/layout/IconVerticalSolidList"/>
    <dgm:cxn modelId="{A8F2EB19-0A6C-4612-8E27-A1E16FA5ADA9}" type="presParOf" srcId="{29BDFBE8-9A97-4D2E-A535-0FAA438AA57C}" destId="{4819CB96-0D78-4167-AEC0-18CB48A817EB}" srcOrd="2" destOrd="0" presId="urn:microsoft.com/office/officeart/2018/2/layout/IconVerticalSolidList"/>
    <dgm:cxn modelId="{B92E644C-6BB9-454F-8723-F4279B0EE0AC}" type="presParOf" srcId="{29BDFBE8-9A97-4D2E-A535-0FAA438AA57C}" destId="{B50E0DCE-A3A8-49C9-8015-B6F87BB4C866}" srcOrd="3" destOrd="0" presId="urn:microsoft.com/office/officeart/2018/2/layout/IconVerticalSolidList"/>
    <dgm:cxn modelId="{0B55575E-8BCB-4057-AF2B-D971A8BE54B1}" type="presParOf" srcId="{421E6A29-5140-409F-B3E8-155218CFD2BE}" destId="{C83C1D55-0EC1-45F5-8388-5163EB0D4C6D}" srcOrd="5" destOrd="0" presId="urn:microsoft.com/office/officeart/2018/2/layout/IconVerticalSolidList"/>
    <dgm:cxn modelId="{3F42A9F5-6128-45DD-912F-243E061120F4}" type="presParOf" srcId="{421E6A29-5140-409F-B3E8-155218CFD2BE}" destId="{8CF0ED94-695D-42C6-AE50-36BCDED13799}" srcOrd="6" destOrd="0" presId="urn:microsoft.com/office/officeart/2018/2/layout/IconVerticalSolidList"/>
    <dgm:cxn modelId="{8E45143E-B641-4CF2-BFFC-9D4BA9CAEEEC}" type="presParOf" srcId="{8CF0ED94-695D-42C6-AE50-36BCDED13799}" destId="{A7465F09-4091-4099-BB1D-4B231A5DBE77}" srcOrd="0" destOrd="0" presId="urn:microsoft.com/office/officeart/2018/2/layout/IconVerticalSolidList"/>
    <dgm:cxn modelId="{E6E090A9-F558-4CCE-B4DA-68863299484C}" type="presParOf" srcId="{8CF0ED94-695D-42C6-AE50-36BCDED13799}" destId="{D4861110-D52E-45B0-A2FC-9F371CA96998}" srcOrd="1" destOrd="0" presId="urn:microsoft.com/office/officeart/2018/2/layout/IconVerticalSolidList"/>
    <dgm:cxn modelId="{4C9C416C-8CE4-4206-9654-7F9A587A51B0}" type="presParOf" srcId="{8CF0ED94-695D-42C6-AE50-36BCDED13799}" destId="{DA9A6893-283D-47C1-98DD-64583DB8B9BD}" srcOrd="2" destOrd="0" presId="urn:microsoft.com/office/officeart/2018/2/layout/IconVerticalSolidList"/>
    <dgm:cxn modelId="{3CB83600-97D2-495B-8B7B-E7A1EFEBC0E7}" type="presParOf" srcId="{8CF0ED94-695D-42C6-AE50-36BCDED13799}" destId="{E9453FED-8BAB-4647-B7BD-58C275D273BF}" srcOrd="3" destOrd="0" presId="urn:microsoft.com/office/officeart/2018/2/layout/IconVerticalSolidList"/>
    <dgm:cxn modelId="{4EEC60AE-CC69-4063-AB23-485A8B21966A}" type="presParOf" srcId="{421E6A29-5140-409F-B3E8-155218CFD2BE}" destId="{DD53B73B-1E92-49F5-A4D9-81A2268CABB3}" srcOrd="7" destOrd="0" presId="urn:microsoft.com/office/officeart/2018/2/layout/IconVerticalSolidList"/>
    <dgm:cxn modelId="{C8039DE7-2B63-43F7-B95B-EE5331B02B3E}" type="presParOf" srcId="{421E6A29-5140-409F-B3E8-155218CFD2BE}" destId="{6A5361DC-CFD7-4201-AF97-306E9ADB43E0}" srcOrd="8" destOrd="0" presId="urn:microsoft.com/office/officeart/2018/2/layout/IconVerticalSolidList"/>
    <dgm:cxn modelId="{CB255BE3-A894-45C8-B977-A7B7E13CEF08}" type="presParOf" srcId="{6A5361DC-CFD7-4201-AF97-306E9ADB43E0}" destId="{FFB621FF-8254-4342-8281-2012EF74E6A4}" srcOrd="0" destOrd="0" presId="urn:microsoft.com/office/officeart/2018/2/layout/IconVerticalSolidList"/>
    <dgm:cxn modelId="{AF1182C8-C9EE-4C17-9EA1-2E0A162E93E9}" type="presParOf" srcId="{6A5361DC-CFD7-4201-AF97-306E9ADB43E0}" destId="{9BC8D6BF-5AEA-4AF2-B75D-8F386AF28930}" srcOrd="1" destOrd="0" presId="urn:microsoft.com/office/officeart/2018/2/layout/IconVerticalSolidList"/>
    <dgm:cxn modelId="{5BD1DBCD-9F13-463D-9E27-BD9A30677611}" type="presParOf" srcId="{6A5361DC-CFD7-4201-AF97-306E9ADB43E0}" destId="{735509A0-45CE-4FE0-879D-928F5DFC06FC}" srcOrd="2" destOrd="0" presId="urn:microsoft.com/office/officeart/2018/2/layout/IconVerticalSolidList"/>
    <dgm:cxn modelId="{8587B198-05A7-44FB-A478-16FA00CCEEC1}" type="presParOf" srcId="{6A5361DC-CFD7-4201-AF97-306E9ADB43E0}" destId="{ABFDDDA5-46A2-42EF-86DC-5254A1B617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6694C-42D9-4775-B177-1CDF82ECB754}">
      <dsp:nvSpPr>
        <dsp:cNvPr id="0" name=""/>
        <dsp:cNvSpPr/>
      </dsp:nvSpPr>
      <dsp:spPr>
        <a:xfrm>
          <a:off x="0" y="1045493"/>
          <a:ext cx="2417712" cy="1535247"/>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96C114-89A4-4E28-BF48-C4F920ECEB4D}">
      <dsp:nvSpPr>
        <dsp:cNvPr id="0" name=""/>
        <dsp:cNvSpPr/>
      </dsp:nvSpPr>
      <dsp:spPr>
        <a:xfrm>
          <a:off x="268634" y="1300696"/>
          <a:ext cx="2417712" cy="1535247"/>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Pablo Jordan</a:t>
          </a:r>
        </a:p>
      </dsp:txBody>
      <dsp:txXfrm>
        <a:off x="313600" y="1345662"/>
        <a:ext cx="2327780" cy="1445315"/>
      </dsp:txXfrm>
    </dsp:sp>
    <dsp:sp modelId="{56AA4D8B-1003-45F9-9357-140FB77FEA5E}">
      <dsp:nvSpPr>
        <dsp:cNvPr id="0" name=""/>
        <dsp:cNvSpPr/>
      </dsp:nvSpPr>
      <dsp:spPr>
        <a:xfrm>
          <a:off x="2954982" y="1045493"/>
          <a:ext cx="2417712" cy="1535247"/>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9988F5-6A1A-434D-94EF-FB043B1D30CF}">
      <dsp:nvSpPr>
        <dsp:cNvPr id="0" name=""/>
        <dsp:cNvSpPr/>
      </dsp:nvSpPr>
      <dsp:spPr>
        <a:xfrm>
          <a:off x="3223616" y="1300696"/>
          <a:ext cx="2417712" cy="1535247"/>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Jessie </a:t>
          </a:r>
          <a:r>
            <a:rPr lang="en-US" sz="4200" kern="1200" dirty="0" err="1"/>
            <a:t>Kuo</a:t>
          </a:r>
          <a:endParaRPr lang="en-US" sz="4200" kern="1200" dirty="0"/>
        </a:p>
      </dsp:txBody>
      <dsp:txXfrm>
        <a:off x="3268582" y="1345662"/>
        <a:ext cx="2327780" cy="1445315"/>
      </dsp:txXfrm>
    </dsp:sp>
    <dsp:sp modelId="{DB6FDC56-EE5F-47CE-8A4F-89ED8F97B05A}">
      <dsp:nvSpPr>
        <dsp:cNvPr id="0" name=""/>
        <dsp:cNvSpPr/>
      </dsp:nvSpPr>
      <dsp:spPr>
        <a:xfrm>
          <a:off x="5909964" y="1045493"/>
          <a:ext cx="2417712" cy="1535247"/>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FD861C-9522-4DBF-9288-2925715ADBD0}">
      <dsp:nvSpPr>
        <dsp:cNvPr id="0" name=""/>
        <dsp:cNvSpPr/>
      </dsp:nvSpPr>
      <dsp:spPr>
        <a:xfrm>
          <a:off x="6178599" y="1300696"/>
          <a:ext cx="2417712" cy="1535247"/>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Ren Galindo</a:t>
          </a:r>
        </a:p>
      </dsp:txBody>
      <dsp:txXfrm>
        <a:off x="6223565" y="1345662"/>
        <a:ext cx="2327780" cy="1445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18FF-00C2-4EA6-BA20-3C9313FE6FF5}">
      <dsp:nvSpPr>
        <dsp:cNvPr id="0" name=""/>
        <dsp:cNvSpPr/>
      </dsp:nvSpPr>
      <dsp:spPr>
        <a:xfrm>
          <a:off x="0" y="0"/>
          <a:ext cx="9039225" cy="7809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3191E-21CB-4756-BCBA-8769F0DC9647}">
      <dsp:nvSpPr>
        <dsp:cNvPr id="0" name=""/>
        <dsp:cNvSpPr/>
      </dsp:nvSpPr>
      <dsp:spPr>
        <a:xfrm>
          <a:off x="236243" y="177762"/>
          <a:ext cx="429534" cy="4295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41ACDB-CF2A-4AF1-882A-9C787B3C370F}">
      <dsp:nvSpPr>
        <dsp:cNvPr id="0" name=""/>
        <dsp:cNvSpPr/>
      </dsp:nvSpPr>
      <dsp:spPr>
        <a:xfrm>
          <a:off x="902021" y="2044"/>
          <a:ext cx="8137203" cy="78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53" tIns="82653" rIns="82653" bIns="82653" numCol="1" spcCol="1270" anchor="ctr" anchorCtr="0">
          <a:noAutofit/>
        </a:bodyPr>
        <a:lstStyle/>
        <a:p>
          <a:pPr marL="0" lvl="0" indent="0" algn="l" defTabSz="844550">
            <a:lnSpc>
              <a:spcPct val="100000"/>
            </a:lnSpc>
            <a:spcBef>
              <a:spcPct val="0"/>
            </a:spcBef>
            <a:spcAft>
              <a:spcPct val="35000"/>
            </a:spcAft>
            <a:buNone/>
          </a:pPr>
          <a:r>
            <a:rPr lang="en-US" sz="1900" kern="1200" dirty="0"/>
            <a:t>Motivation and Summary of Data Analysis</a:t>
          </a:r>
        </a:p>
      </dsp:txBody>
      <dsp:txXfrm>
        <a:off x="902021" y="2044"/>
        <a:ext cx="8137203" cy="780971"/>
      </dsp:txXfrm>
    </dsp:sp>
    <dsp:sp modelId="{0FEA1013-DD6A-47D8-9852-899265B26DE7}">
      <dsp:nvSpPr>
        <dsp:cNvPr id="0" name=""/>
        <dsp:cNvSpPr/>
      </dsp:nvSpPr>
      <dsp:spPr>
        <a:xfrm>
          <a:off x="0" y="1569109"/>
          <a:ext cx="9039225" cy="7809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B4A1E-067F-40AF-A1B3-F84A8E4D7F19}">
      <dsp:nvSpPr>
        <dsp:cNvPr id="0" name=""/>
        <dsp:cNvSpPr/>
      </dsp:nvSpPr>
      <dsp:spPr>
        <a:xfrm>
          <a:off x="236243" y="1744828"/>
          <a:ext cx="429534" cy="4295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00D385D-81E2-4C99-BF6A-256E71626B6B}">
      <dsp:nvSpPr>
        <dsp:cNvPr id="0" name=""/>
        <dsp:cNvSpPr/>
      </dsp:nvSpPr>
      <dsp:spPr>
        <a:xfrm>
          <a:off x="902021" y="978258"/>
          <a:ext cx="8137203" cy="1962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53" tIns="82653" rIns="82653" bIns="82653" numCol="1" spcCol="1270" anchor="ctr" anchorCtr="0">
          <a:noAutofit/>
        </a:bodyPr>
        <a:lstStyle/>
        <a:p>
          <a:pPr marL="0" lvl="0" indent="0" algn="l" defTabSz="844550">
            <a:lnSpc>
              <a:spcPct val="100000"/>
            </a:lnSpc>
            <a:spcBef>
              <a:spcPct val="0"/>
            </a:spcBef>
            <a:spcAft>
              <a:spcPct val="35000"/>
            </a:spcAft>
            <a:buNone/>
          </a:pPr>
          <a:r>
            <a:rPr lang="en-US" sz="1900" kern="1200" dirty="0"/>
            <a:t>Utilize Skyscanner</a:t>
          </a:r>
        </a:p>
      </dsp:txBody>
      <dsp:txXfrm>
        <a:off x="902021" y="978258"/>
        <a:ext cx="8137203" cy="1962674"/>
      </dsp:txXfrm>
    </dsp:sp>
    <dsp:sp modelId="{4D3E22E9-C656-4CFD-BD14-CEA5B8EF63B4}">
      <dsp:nvSpPr>
        <dsp:cNvPr id="0" name=""/>
        <dsp:cNvSpPr/>
      </dsp:nvSpPr>
      <dsp:spPr>
        <a:xfrm>
          <a:off x="0" y="3136175"/>
          <a:ext cx="9039225" cy="7809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D17DF1-0AB5-4820-A7EA-1C0D4257FFD3}">
      <dsp:nvSpPr>
        <dsp:cNvPr id="0" name=""/>
        <dsp:cNvSpPr/>
      </dsp:nvSpPr>
      <dsp:spPr>
        <a:xfrm>
          <a:off x="236243" y="3311893"/>
          <a:ext cx="429534" cy="429534"/>
        </a:xfrm>
        <a:prstGeom prst="rect">
          <a:avLst/>
        </a:prstGeom>
        <a:solidFill>
          <a:schemeClr val="accent4">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0E0DCE-A3A8-49C9-8015-B6F87BB4C866}">
      <dsp:nvSpPr>
        <dsp:cNvPr id="0" name=""/>
        <dsp:cNvSpPr/>
      </dsp:nvSpPr>
      <dsp:spPr>
        <a:xfrm>
          <a:off x="902021" y="3136175"/>
          <a:ext cx="8137203" cy="78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53" tIns="82653" rIns="82653" bIns="82653" numCol="1" spcCol="1270" anchor="ctr" anchorCtr="0">
          <a:noAutofit/>
        </a:bodyPr>
        <a:lstStyle/>
        <a:p>
          <a:pPr marL="0" lvl="0" indent="0" algn="l" defTabSz="844550">
            <a:lnSpc>
              <a:spcPct val="100000"/>
            </a:lnSpc>
            <a:spcBef>
              <a:spcPct val="0"/>
            </a:spcBef>
            <a:spcAft>
              <a:spcPct val="35000"/>
            </a:spcAft>
            <a:buNone/>
          </a:pPr>
          <a:r>
            <a:rPr lang="en-US" sz="1900" kern="1200" dirty="0"/>
            <a:t>Popular destinations by </a:t>
          </a:r>
          <a:r>
            <a:rPr lang="en-US" sz="1900" kern="1200" dirty="0" err="1"/>
            <a:t>Houstonias</a:t>
          </a:r>
          <a:r>
            <a:rPr lang="en-US" sz="1900" kern="1200" dirty="0"/>
            <a:t>?</a:t>
          </a:r>
        </a:p>
      </dsp:txBody>
      <dsp:txXfrm>
        <a:off x="902021" y="3136175"/>
        <a:ext cx="8137203" cy="780971"/>
      </dsp:txXfrm>
    </dsp:sp>
    <dsp:sp modelId="{A7465F09-4091-4099-BB1D-4B231A5DBE77}">
      <dsp:nvSpPr>
        <dsp:cNvPr id="0" name=""/>
        <dsp:cNvSpPr/>
      </dsp:nvSpPr>
      <dsp:spPr>
        <a:xfrm>
          <a:off x="0" y="4112389"/>
          <a:ext cx="9039225" cy="7809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861110-D52E-45B0-A2FC-9F371CA96998}">
      <dsp:nvSpPr>
        <dsp:cNvPr id="0" name=""/>
        <dsp:cNvSpPr/>
      </dsp:nvSpPr>
      <dsp:spPr>
        <a:xfrm>
          <a:off x="236243" y="4288107"/>
          <a:ext cx="429534" cy="429534"/>
        </a:xfrm>
        <a:prstGeom prst="rect">
          <a:avLst/>
        </a:prstGeom>
        <a:solidFill>
          <a:schemeClr val="accent5">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453FED-8BAB-4647-B7BD-58C275D273BF}">
      <dsp:nvSpPr>
        <dsp:cNvPr id="0" name=""/>
        <dsp:cNvSpPr/>
      </dsp:nvSpPr>
      <dsp:spPr>
        <a:xfrm>
          <a:off x="902021" y="4112389"/>
          <a:ext cx="8137203" cy="78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53" tIns="82653" rIns="82653" bIns="8265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Price Variance of Direct vs. Indirect</a:t>
          </a:r>
        </a:p>
      </dsp:txBody>
      <dsp:txXfrm>
        <a:off x="902021" y="4112389"/>
        <a:ext cx="8137203" cy="780971"/>
      </dsp:txXfrm>
    </dsp:sp>
    <dsp:sp modelId="{FFB621FF-8254-4342-8281-2012EF74E6A4}">
      <dsp:nvSpPr>
        <dsp:cNvPr id="0" name=""/>
        <dsp:cNvSpPr/>
      </dsp:nvSpPr>
      <dsp:spPr>
        <a:xfrm>
          <a:off x="0" y="5088603"/>
          <a:ext cx="9039225" cy="7809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8D6BF-5AEA-4AF2-B75D-8F386AF28930}">
      <dsp:nvSpPr>
        <dsp:cNvPr id="0" name=""/>
        <dsp:cNvSpPr/>
      </dsp:nvSpPr>
      <dsp:spPr>
        <a:xfrm>
          <a:off x="236243" y="5264321"/>
          <a:ext cx="429534" cy="429534"/>
        </a:xfrm>
        <a:prstGeom prst="rect">
          <a:avLst/>
        </a:prstGeom>
        <a:solidFill>
          <a:schemeClr val="accent6">
            <a:hueOff val="0"/>
            <a:satOff val="0"/>
            <a:lumOff val="0"/>
            <a:alphaOff val="0"/>
          </a:schemeClr>
        </a:solid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FDDDA5-46A2-42EF-86DC-5254A1B617EE}">
      <dsp:nvSpPr>
        <dsp:cNvPr id="0" name=""/>
        <dsp:cNvSpPr/>
      </dsp:nvSpPr>
      <dsp:spPr>
        <a:xfrm>
          <a:off x="902021" y="5088603"/>
          <a:ext cx="8137203" cy="78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53" tIns="82653" rIns="82653" bIns="82653"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Want to take a vacation this December? </a:t>
          </a:r>
        </a:p>
      </dsp:txBody>
      <dsp:txXfrm>
        <a:off x="902021" y="5088603"/>
        <a:ext cx="8137203" cy="7809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3313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4344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1657804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87651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8429803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74147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2060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7074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9943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28056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7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889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5451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7/28/2019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2605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81928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7/28/2019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831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7/28/2019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67548042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axpixel.net/Information-Chart-Statistics-Graph-Data-Analysis-3411311"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hyperlink" Target="http://commons.wikimedia.org/wiki/File:Another_Airplane!_(4676723312).jpg" TargetMode="External"/><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techknowtools.com/2013/12/15/digital-clean-up-social-media-audit-how-not-to-be-hacked/" TargetMode="External"/><Relationship Id="rId2" Type="http://schemas.openxmlformats.org/officeDocument/2006/relationships/image" Target="../media/image12.jpg"/><Relationship Id="rId1" Type="http://schemas.openxmlformats.org/officeDocument/2006/relationships/slideLayout" Target="../slideLayouts/slideLayout10.xml"/><Relationship Id="rId4" Type="http://schemas.openxmlformats.org/officeDocument/2006/relationships/hyperlink" Target="https://creativecommons.org/licenses/by-nc/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434B5A-B0D6-4BB7-9553-940CFF2D0F6A}"/>
              </a:ext>
            </a:extLst>
          </p:cNvPr>
          <p:cNvPicPr>
            <a:picLocks noChangeAspect="1"/>
          </p:cNvPicPr>
          <p:nvPr/>
        </p:nvPicPr>
        <p:blipFill rotWithShape="1">
          <a:blip r:embed="rId2"/>
          <a:srcRect t="13608" b="2123"/>
          <a:stretch/>
        </p:blipFill>
        <p:spPr>
          <a:xfrm>
            <a:off x="20" y="0"/>
            <a:ext cx="12191980" cy="6858000"/>
          </a:xfrm>
          <a:prstGeom prst="rect">
            <a:avLst/>
          </a:prstGeom>
        </p:spPr>
      </p:pic>
      <p:sp>
        <p:nvSpPr>
          <p:cNvPr id="2" name="Title 1">
            <a:extLst>
              <a:ext uri="{FF2B5EF4-FFF2-40B4-BE49-F238E27FC236}">
                <a16:creationId xmlns:a16="http://schemas.microsoft.com/office/drawing/2014/main" id="{AA047359-21D3-40AC-84CA-620503EFA752}"/>
              </a:ext>
            </a:extLst>
          </p:cNvPr>
          <p:cNvSpPr>
            <a:spLocks noGrp="1"/>
          </p:cNvSpPr>
          <p:nvPr>
            <p:ph type="ctrTitle"/>
          </p:nvPr>
        </p:nvSpPr>
        <p:spPr>
          <a:xfrm>
            <a:off x="8275417" y="385550"/>
            <a:ext cx="3523457" cy="3043450"/>
          </a:xfrm>
        </p:spPr>
        <p:txBody>
          <a:bodyPr anchor="b">
            <a:normAutofit/>
          </a:bodyPr>
          <a:lstStyle/>
          <a:p>
            <a:r>
              <a:rPr lang="en-US" sz="4400" b="1" dirty="0">
                <a:solidFill>
                  <a:schemeClr val="tx1"/>
                </a:solidFill>
                <a:latin typeface="Abadi" panose="020B0604020202020204" pitchFamily="34" charset="0"/>
              </a:rPr>
              <a:t>World Travel Airline Fare Cost Data Analysis </a:t>
            </a:r>
          </a:p>
        </p:txBody>
      </p:sp>
    </p:spTree>
    <p:extLst>
      <p:ext uri="{BB962C8B-B14F-4D97-AF65-F5344CB8AC3E}">
        <p14:creationId xmlns:p14="http://schemas.microsoft.com/office/powerpoint/2010/main" val="163048625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9" name="Straight Connector 4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Isosceles Triangle 5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Isosceles Triangle 5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8" name="Isosceles Triangle 5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extBox 1">
            <a:extLst>
              <a:ext uri="{FF2B5EF4-FFF2-40B4-BE49-F238E27FC236}">
                <a16:creationId xmlns:a16="http://schemas.microsoft.com/office/drawing/2014/main" id="{94012645-F312-482A-AC38-FD84190C03FE}"/>
              </a:ext>
            </a:extLst>
          </p:cNvPr>
          <p:cNvSpPr txBox="1"/>
          <p:nvPr/>
        </p:nvSpPr>
        <p:spPr>
          <a:xfrm>
            <a:off x="6094856" y="1261331"/>
            <a:ext cx="3179146" cy="2786430"/>
          </a:xfrm>
          <a:prstGeom prst="rect">
            <a:avLst/>
          </a:prstGeom>
        </p:spPr>
        <p:txBody>
          <a:bodyPr vert="horz" lIns="91440" tIns="45720" rIns="91440" bIns="45720" rtlCol="0" anchor="b">
            <a:normAutofit/>
          </a:bodyPr>
          <a:lstStyle/>
          <a:p>
            <a:pPr algn="r">
              <a:spcBef>
                <a:spcPct val="0"/>
              </a:spcBef>
              <a:spcAft>
                <a:spcPts val="600"/>
              </a:spcAft>
            </a:pPr>
            <a:r>
              <a:rPr lang="en-US" sz="5400" dirty="0">
                <a:solidFill>
                  <a:schemeClr val="accent1"/>
                </a:solidFill>
                <a:latin typeface="+mj-lt"/>
                <a:ea typeface="+mj-ea"/>
                <a:cs typeface="+mj-cs"/>
              </a:rPr>
              <a:t>Data Analysis </a:t>
            </a:r>
          </a:p>
        </p:txBody>
      </p:sp>
      <p:pic>
        <p:nvPicPr>
          <p:cNvPr id="4" name="Picture 3" descr="A drawing of a cartoon character&#10;&#10;Description automatically generated">
            <a:extLst>
              <a:ext uri="{FF2B5EF4-FFF2-40B4-BE49-F238E27FC236}">
                <a16:creationId xmlns:a16="http://schemas.microsoft.com/office/drawing/2014/main" id="{B979D472-C583-4E2A-931F-3968B631850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074" r="7353" b="-1"/>
          <a:stretch/>
        </p:blipFill>
        <p:spPr>
          <a:xfrm>
            <a:off x="888603" y="1261330"/>
            <a:ext cx="4973212" cy="4335340"/>
          </a:xfrm>
          <a:prstGeom prst="rect">
            <a:avLst/>
          </a:prstGeom>
        </p:spPr>
      </p:pic>
    </p:spTree>
    <p:extLst>
      <p:ext uri="{BB962C8B-B14F-4D97-AF65-F5344CB8AC3E}">
        <p14:creationId xmlns:p14="http://schemas.microsoft.com/office/powerpoint/2010/main" val="245714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AEC6D1-779D-427E-8E3B-D796D9AE63C7}"/>
              </a:ext>
            </a:extLst>
          </p:cNvPr>
          <p:cNvPicPr>
            <a:picLocks noChangeAspect="1"/>
          </p:cNvPicPr>
          <p:nvPr/>
        </p:nvPicPr>
        <p:blipFill>
          <a:blip r:embed="rId2"/>
          <a:stretch>
            <a:fillRect/>
          </a:stretch>
        </p:blipFill>
        <p:spPr>
          <a:xfrm>
            <a:off x="899752" y="1085788"/>
            <a:ext cx="5680725" cy="5187877"/>
          </a:xfrm>
          <a:prstGeom prst="rect">
            <a:avLst/>
          </a:prstGeom>
        </p:spPr>
      </p:pic>
      <p:sp>
        <p:nvSpPr>
          <p:cNvPr id="20" name="TextBox 19">
            <a:extLst>
              <a:ext uri="{FF2B5EF4-FFF2-40B4-BE49-F238E27FC236}">
                <a16:creationId xmlns:a16="http://schemas.microsoft.com/office/drawing/2014/main" id="{5A09D8CA-86D8-44AC-B03F-B69DBB7DF4E4}"/>
              </a:ext>
            </a:extLst>
          </p:cNvPr>
          <p:cNvSpPr txBox="1"/>
          <p:nvPr/>
        </p:nvSpPr>
        <p:spPr>
          <a:xfrm>
            <a:off x="6828573" y="1493566"/>
            <a:ext cx="3935001" cy="4185761"/>
          </a:xfrm>
          <a:prstGeom prst="rect">
            <a:avLst/>
          </a:prstGeom>
          <a:noFill/>
        </p:spPr>
        <p:txBody>
          <a:bodyPr wrap="square" rtlCol="0">
            <a:spAutoFit/>
          </a:bodyPr>
          <a:lstStyle/>
          <a:p>
            <a:pPr marL="342900" indent="-342900">
              <a:buAutoNum type="arabicPeriod"/>
            </a:pPr>
            <a:r>
              <a:rPr lang="en-US" sz="1400" dirty="0"/>
              <a:t>Average price is calculated based on user searches on any departure date in December. </a:t>
            </a:r>
          </a:p>
          <a:p>
            <a:pPr marL="342900" indent="-342900">
              <a:buAutoNum type="arabicPeriod"/>
            </a:pPr>
            <a:endParaRPr lang="en-US" sz="1400" dirty="0"/>
          </a:p>
          <a:p>
            <a:pPr marL="342900" indent="-342900">
              <a:buAutoNum type="arabicPeriod"/>
            </a:pPr>
            <a:r>
              <a:rPr lang="en-US" sz="1400" dirty="0"/>
              <a:t>The fares include both direct and indirect options.</a:t>
            </a:r>
          </a:p>
          <a:p>
            <a:pPr marL="342900" indent="-342900">
              <a:buAutoNum type="arabicPeriod"/>
            </a:pPr>
            <a:endParaRPr lang="en-US" sz="1400" dirty="0"/>
          </a:p>
          <a:p>
            <a:pPr marL="342900" indent="-342900">
              <a:buAutoNum type="arabicPeriod"/>
            </a:pPr>
            <a:r>
              <a:rPr lang="en-US" sz="1400" dirty="0"/>
              <a:t>We notice it’s extremely expensive to go to Brussels and Stockholm because: </a:t>
            </a:r>
          </a:p>
          <a:p>
            <a:pPr marL="342900" indent="-342900">
              <a:buAutoNum type="arabicPeriod"/>
            </a:pPr>
            <a:endParaRPr lang="en-US" sz="1400" dirty="0"/>
          </a:p>
          <a:p>
            <a:pPr marL="800100" lvl="1" indent="-342900">
              <a:buAutoNum type="alphaLcPeriod"/>
            </a:pPr>
            <a:r>
              <a:rPr lang="en-US" sz="1400" dirty="0"/>
              <a:t>There’s no non-stop options to these cities from IAH</a:t>
            </a:r>
          </a:p>
          <a:p>
            <a:pPr marL="800100" lvl="1" indent="-342900">
              <a:buAutoNum type="alphaLcPeriod"/>
            </a:pPr>
            <a:r>
              <a:rPr lang="en-US" sz="1400" dirty="0"/>
              <a:t>User searches are all around the last week of December when ticket prices are usually the highest of the year. </a:t>
            </a:r>
          </a:p>
          <a:p>
            <a:pPr marL="342900" indent="-342900">
              <a:buAutoNum type="arabicPeriod"/>
            </a:pPr>
            <a:endParaRPr lang="en-US" sz="1400" dirty="0"/>
          </a:p>
          <a:p>
            <a:endParaRPr lang="en-US" sz="1400" b="1" dirty="0"/>
          </a:p>
          <a:p>
            <a:endParaRPr lang="en-US" sz="1400" dirty="0"/>
          </a:p>
        </p:txBody>
      </p:sp>
      <p:sp>
        <p:nvSpPr>
          <p:cNvPr id="22" name="TextBox 21">
            <a:extLst>
              <a:ext uri="{FF2B5EF4-FFF2-40B4-BE49-F238E27FC236}">
                <a16:creationId xmlns:a16="http://schemas.microsoft.com/office/drawing/2014/main" id="{DE9E2AFD-DF9C-4332-827E-A6A107263A4D}"/>
              </a:ext>
            </a:extLst>
          </p:cNvPr>
          <p:cNvSpPr txBox="1"/>
          <p:nvPr/>
        </p:nvSpPr>
        <p:spPr>
          <a:xfrm>
            <a:off x="689600" y="612182"/>
            <a:ext cx="6912244" cy="369332"/>
          </a:xfrm>
          <a:prstGeom prst="rect">
            <a:avLst/>
          </a:prstGeom>
          <a:noFill/>
        </p:spPr>
        <p:txBody>
          <a:bodyPr wrap="square" rtlCol="0">
            <a:spAutoFit/>
          </a:bodyPr>
          <a:lstStyle/>
          <a:p>
            <a:r>
              <a:rPr lang="en-US" dirty="0">
                <a:solidFill>
                  <a:schemeClr val="accent2">
                    <a:lumMod val="75000"/>
                  </a:schemeClr>
                </a:solidFill>
              </a:rPr>
              <a:t>IAH: Average price to various destinations in December:</a:t>
            </a:r>
          </a:p>
        </p:txBody>
      </p:sp>
    </p:spTree>
    <p:extLst>
      <p:ext uri="{BB962C8B-B14F-4D97-AF65-F5344CB8AC3E}">
        <p14:creationId xmlns:p14="http://schemas.microsoft.com/office/powerpoint/2010/main" val="162344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42BE6A1-FFD6-4D85-8139-E9A8E9744A6C}"/>
              </a:ext>
            </a:extLst>
          </p:cNvPr>
          <p:cNvPicPr>
            <a:picLocks noChangeAspect="1"/>
          </p:cNvPicPr>
          <p:nvPr/>
        </p:nvPicPr>
        <p:blipFill>
          <a:blip r:embed="rId2"/>
          <a:stretch>
            <a:fillRect/>
          </a:stretch>
        </p:blipFill>
        <p:spPr>
          <a:xfrm>
            <a:off x="1213114" y="1601063"/>
            <a:ext cx="9657339" cy="3195664"/>
          </a:xfrm>
          <a:prstGeom prst="rect">
            <a:avLst/>
          </a:prstGeom>
        </p:spPr>
      </p:pic>
      <p:sp>
        <p:nvSpPr>
          <p:cNvPr id="22" name="TextBox 21">
            <a:extLst>
              <a:ext uri="{FF2B5EF4-FFF2-40B4-BE49-F238E27FC236}">
                <a16:creationId xmlns:a16="http://schemas.microsoft.com/office/drawing/2014/main" id="{DF318596-ABE1-4D32-9C29-EA02E71706B9}"/>
              </a:ext>
            </a:extLst>
          </p:cNvPr>
          <p:cNvSpPr txBox="1"/>
          <p:nvPr/>
        </p:nvSpPr>
        <p:spPr>
          <a:xfrm>
            <a:off x="767170" y="650930"/>
            <a:ext cx="10569840" cy="646331"/>
          </a:xfrm>
          <a:prstGeom prst="rect">
            <a:avLst/>
          </a:prstGeom>
          <a:noFill/>
        </p:spPr>
        <p:txBody>
          <a:bodyPr wrap="square" rtlCol="0">
            <a:spAutoFit/>
          </a:bodyPr>
          <a:lstStyle/>
          <a:p>
            <a:r>
              <a:rPr lang="en-US" dirty="0">
                <a:solidFill>
                  <a:schemeClr val="accent2">
                    <a:lumMod val="75000"/>
                  </a:schemeClr>
                </a:solidFill>
              </a:rPr>
              <a:t>IAH: Since quotes generated are based on user searches, what are the top searched destination by Houstonians? </a:t>
            </a:r>
          </a:p>
        </p:txBody>
      </p:sp>
      <p:sp>
        <p:nvSpPr>
          <p:cNvPr id="23" name="TextBox 22">
            <a:extLst>
              <a:ext uri="{FF2B5EF4-FFF2-40B4-BE49-F238E27FC236}">
                <a16:creationId xmlns:a16="http://schemas.microsoft.com/office/drawing/2014/main" id="{AA4A64D8-07AD-4B81-8F8D-0268691CA495}"/>
              </a:ext>
            </a:extLst>
          </p:cNvPr>
          <p:cNvSpPr txBox="1"/>
          <p:nvPr/>
        </p:nvSpPr>
        <p:spPr>
          <a:xfrm>
            <a:off x="1569202" y="5066268"/>
            <a:ext cx="6912244" cy="369332"/>
          </a:xfrm>
          <a:prstGeom prst="rect">
            <a:avLst/>
          </a:prstGeom>
          <a:noFill/>
        </p:spPr>
        <p:txBody>
          <a:bodyPr wrap="square" rtlCol="0">
            <a:spAutoFit/>
          </a:bodyPr>
          <a:lstStyle/>
          <a:p>
            <a:r>
              <a:rPr lang="en-US" dirty="0">
                <a:solidFill>
                  <a:srgbClr val="FF0000"/>
                </a:solidFill>
              </a:rPr>
              <a:t>Does more user searches drive up the price? </a:t>
            </a:r>
          </a:p>
        </p:txBody>
      </p:sp>
    </p:spTree>
    <p:extLst>
      <p:ext uri="{BB962C8B-B14F-4D97-AF65-F5344CB8AC3E}">
        <p14:creationId xmlns:p14="http://schemas.microsoft.com/office/powerpoint/2010/main" val="111818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C6F67A8-4D8E-47A7-8E78-2D039E17BC16}"/>
              </a:ext>
            </a:extLst>
          </p:cNvPr>
          <p:cNvSpPr txBox="1"/>
          <p:nvPr/>
        </p:nvSpPr>
        <p:spPr>
          <a:xfrm>
            <a:off x="767170" y="650930"/>
            <a:ext cx="6912244" cy="369332"/>
          </a:xfrm>
          <a:prstGeom prst="rect">
            <a:avLst/>
          </a:prstGeom>
          <a:noFill/>
        </p:spPr>
        <p:txBody>
          <a:bodyPr wrap="square" rtlCol="0">
            <a:spAutoFit/>
          </a:bodyPr>
          <a:lstStyle/>
          <a:p>
            <a:r>
              <a:rPr lang="en-US" dirty="0">
                <a:solidFill>
                  <a:schemeClr val="accent2">
                    <a:lumMod val="75000"/>
                  </a:schemeClr>
                </a:solidFill>
              </a:rPr>
              <a:t>IAH: Is non-stop fly </a:t>
            </a:r>
            <a:r>
              <a:rPr lang="en-US" b="1" i="1" u="sng" dirty="0">
                <a:solidFill>
                  <a:schemeClr val="accent2">
                    <a:lumMod val="75000"/>
                  </a:schemeClr>
                </a:solidFill>
              </a:rPr>
              <a:t>always</a:t>
            </a:r>
            <a:r>
              <a:rPr lang="en-US" dirty="0">
                <a:solidFill>
                  <a:schemeClr val="accent2">
                    <a:lumMod val="75000"/>
                  </a:schemeClr>
                </a:solidFill>
              </a:rPr>
              <a:t> more expensive? </a:t>
            </a:r>
          </a:p>
        </p:txBody>
      </p:sp>
      <p:sp>
        <p:nvSpPr>
          <p:cNvPr id="22" name="TextBox 21">
            <a:extLst>
              <a:ext uri="{FF2B5EF4-FFF2-40B4-BE49-F238E27FC236}">
                <a16:creationId xmlns:a16="http://schemas.microsoft.com/office/drawing/2014/main" id="{EEA0BABE-E4E3-447C-B58F-67BC7E712493}"/>
              </a:ext>
            </a:extLst>
          </p:cNvPr>
          <p:cNvSpPr txBox="1"/>
          <p:nvPr/>
        </p:nvSpPr>
        <p:spPr>
          <a:xfrm>
            <a:off x="7981885" y="2897369"/>
            <a:ext cx="3473494" cy="1384995"/>
          </a:xfrm>
          <a:prstGeom prst="rect">
            <a:avLst/>
          </a:prstGeom>
          <a:noFill/>
        </p:spPr>
        <p:txBody>
          <a:bodyPr wrap="square" rtlCol="0">
            <a:spAutoFit/>
          </a:bodyPr>
          <a:lstStyle/>
          <a:p>
            <a:r>
              <a:rPr lang="en-US" sz="4800" dirty="0">
                <a:solidFill>
                  <a:schemeClr val="accent2">
                    <a:lumMod val="75000"/>
                  </a:schemeClr>
                </a:solidFill>
              </a:rPr>
              <a:t>Not Really! </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5" name="Picture 4">
            <a:extLst>
              <a:ext uri="{FF2B5EF4-FFF2-40B4-BE49-F238E27FC236}">
                <a16:creationId xmlns:a16="http://schemas.microsoft.com/office/drawing/2014/main" id="{E69A4BFE-890B-46B8-AFE6-A41910E3A2D2}"/>
              </a:ext>
            </a:extLst>
          </p:cNvPr>
          <p:cNvPicPr>
            <a:picLocks noChangeAspect="1"/>
          </p:cNvPicPr>
          <p:nvPr/>
        </p:nvPicPr>
        <p:blipFill>
          <a:blip r:embed="rId2"/>
          <a:stretch>
            <a:fillRect/>
          </a:stretch>
        </p:blipFill>
        <p:spPr>
          <a:xfrm>
            <a:off x="736621" y="1043509"/>
            <a:ext cx="6818802" cy="5220399"/>
          </a:xfrm>
          <a:prstGeom prst="rect">
            <a:avLst/>
          </a:prstGeom>
        </p:spPr>
      </p:pic>
    </p:spTree>
    <p:extLst>
      <p:ext uri="{BB962C8B-B14F-4D97-AF65-F5344CB8AC3E}">
        <p14:creationId xmlns:p14="http://schemas.microsoft.com/office/powerpoint/2010/main" val="1979925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IAH: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2646878"/>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Emirates offers A380 non-stop service to Dubai. Routes with connections are mostly thru KLM, British, or Delta. Prices for each segment can add up which end up more expensive in total. </a:t>
            </a:r>
          </a:p>
          <a:p>
            <a:pPr marL="342900" indent="-342900">
              <a:buFont typeface="Arial" panose="020B0604020202020204" pitchFamily="34" charset="0"/>
              <a:buChar char="•"/>
            </a:pPr>
            <a:endParaRPr lang="en-US" sz="1400" dirty="0">
              <a:solidFill>
                <a:schemeClr val="accent1">
                  <a:lumMod val="50000"/>
                </a:schemeClr>
              </a:solidFill>
            </a:endParaRPr>
          </a:p>
        </p:txBody>
      </p:sp>
      <p:pic>
        <p:nvPicPr>
          <p:cNvPr id="14" name="Picture 13">
            <a:extLst>
              <a:ext uri="{FF2B5EF4-FFF2-40B4-BE49-F238E27FC236}">
                <a16:creationId xmlns:a16="http://schemas.microsoft.com/office/drawing/2014/main" id="{A9E2B6C4-A361-4BD1-B525-0ABA053AFF59}"/>
              </a:ext>
            </a:extLst>
          </p:cNvPr>
          <p:cNvPicPr>
            <a:picLocks noChangeAspect="1"/>
          </p:cNvPicPr>
          <p:nvPr/>
        </p:nvPicPr>
        <p:blipFill>
          <a:blip r:embed="rId2"/>
          <a:stretch>
            <a:fillRect/>
          </a:stretch>
        </p:blipFill>
        <p:spPr>
          <a:xfrm>
            <a:off x="551749" y="990161"/>
            <a:ext cx="8325909" cy="5247904"/>
          </a:xfrm>
          <a:prstGeom prst="rect">
            <a:avLst/>
          </a:prstGeom>
        </p:spPr>
      </p:pic>
      <p:sp>
        <p:nvSpPr>
          <p:cNvPr id="5" name="Rectangle: Rounded Corners 4">
            <a:extLst>
              <a:ext uri="{FF2B5EF4-FFF2-40B4-BE49-F238E27FC236}">
                <a16:creationId xmlns:a16="http://schemas.microsoft.com/office/drawing/2014/main" id="{E49CBCD2-7477-429D-B022-476F4F9DE655}"/>
              </a:ext>
            </a:extLst>
          </p:cNvPr>
          <p:cNvSpPr/>
          <p:nvPr/>
        </p:nvSpPr>
        <p:spPr>
          <a:xfrm>
            <a:off x="4776426" y="1598188"/>
            <a:ext cx="3406679" cy="2366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a:solidFill>
                  <a:schemeClr val="tx1"/>
                </a:solidFill>
              </a:rPr>
              <a:t>Variance = Green bar (direct) - Red bar  (Indirect) from the previous slide.</a:t>
            </a:r>
          </a:p>
          <a:p>
            <a:pPr marL="228600" indent="-228600">
              <a:buAutoNum type="arabicPeriod"/>
            </a:pPr>
            <a:endParaRPr lang="en-US" sz="1200" dirty="0">
              <a:solidFill>
                <a:schemeClr val="tx1"/>
              </a:solidFill>
            </a:endParaRPr>
          </a:p>
          <a:p>
            <a:pPr marL="228600" indent="-228600">
              <a:buAutoNum type="arabicPeriod"/>
            </a:pPr>
            <a:r>
              <a:rPr lang="en-US" sz="1200" dirty="0">
                <a:solidFill>
                  <a:schemeClr val="tx1"/>
                </a:solidFill>
              </a:rPr>
              <a:t>Baseline $0 means there’s no difference flying either way.</a:t>
            </a:r>
          </a:p>
          <a:p>
            <a:pPr marL="228600" indent="-228600">
              <a:buAutoNum type="arabicPeriod"/>
            </a:pPr>
            <a:endParaRPr lang="en-US" sz="1200" dirty="0">
              <a:solidFill>
                <a:schemeClr val="tx1"/>
              </a:solidFill>
            </a:endParaRPr>
          </a:p>
          <a:p>
            <a:pPr marL="228600" indent="-228600">
              <a:buAutoNum type="arabicPeriod"/>
            </a:pPr>
            <a:r>
              <a:rPr lang="en-US" sz="1200" dirty="0">
                <a:solidFill>
                  <a:schemeClr val="tx1"/>
                </a:solidFill>
              </a:rPr>
              <a:t>Lower than $0 is the price savings if flying direct.</a:t>
            </a:r>
          </a:p>
        </p:txBody>
      </p:sp>
    </p:spTree>
    <p:extLst>
      <p:ext uri="{BB962C8B-B14F-4D97-AF65-F5344CB8AC3E}">
        <p14:creationId xmlns:p14="http://schemas.microsoft.com/office/powerpoint/2010/main" val="107139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ORD: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1354217"/>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r>
              <a:rPr lang="en-US" sz="1400" dirty="0">
                <a:solidFill>
                  <a:schemeClr val="accent1">
                    <a:lumMod val="50000"/>
                  </a:schemeClr>
                </a:solidFill>
              </a:rPr>
              <a:t>If </a:t>
            </a:r>
            <a:r>
              <a:rPr lang="en-US" sz="1400" dirty="0">
                <a:solidFill>
                  <a:schemeClr val="accent2">
                    <a:lumMod val="75000"/>
                  </a:schemeClr>
                </a:solidFill>
              </a:rPr>
              <a:t>travelling within US, flying non-stop is cheaper most of the time.</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49381E47-3B88-4071-99C3-EC0FAAEE641E}"/>
              </a:ext>
            </a:extLst>
          </p:cNvPr>
          <p:cNvPicPr>
            <a:picLocks noChangeAspect="1"/>
          </p:cNvPicPr>
          <p:nvPr/>
        </p:nvPicPr>
        <p:blipFill>
          <a:blip r:embed="rId2"/>
          <a:stretch>
            <a:fillRect/>
          </a:stretch>
        </p:blipFill>
        <p:spPr>
          <a:xfrm>
            <a:off x="706833" y="1118314"/>
            <a:ext cx="8053830" cy="5026764"/>
          </a:xfrm>
          <a:prstGeom prst="rect">
            <a:avLst/>
          </a:prstGeom>
        </p:spPr>
      </p:pic>
    </p:spTree>
    <p:extLst>
      <p:ext uri="{BB962C8B-B14F-4D97-AF65-F5344CB8AC3E}">
        <p14:creationId xmlns:p14="http://schemas.microsoft.com/office/powerpoint/2010/main" val="937883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JFK: Price Variance of Direct vs. Indirect:</a:t>
            </a:r>
          </a:p>
        </p:txBody>
      </p:sp>
      <p:pic>
        <p:nvPicPr>
          <p:cNvPr id="2" name="Picture 1">
            <a:extLst>
              <a:ext uri="{FF2B5EF4-FFF2-40B4-BE49-F238E27FC236}">
                <a16:creationId xmlns:a16="http://schemas.microsoft.com/office/drawing/2014/main" id="{B5C3E68E-CFD8-41F5-8072-B49EC06E5805}"/>
              </a:ext>
            </a:extLst>
          </p:cNvPr>
          <p:cNvPicPr>
            <a:picLocks noChangeAspect="1"/>
          </p:cNvPicPr>
          <p:nvPr/>
        </p:nvPicPr>
        <p:blipFill>
          <a:blip r:embed="rId2"/>
          <a:stretch>
            <a:fillRect/>
          </a:stretch>
        </p:blipFill>
        <p:spPr>
          <a:xfrm>
            <a:off x="799074" y="1177289"/>
            <a:ext cx="8074957" cy="5085267"/>
          </a:xfrm>
          <a:prstGeom prst="rect">
            <a:avLst/>
          </a:prstGeom>
        </p:spPr>
      </p:pic>
      <p:sp>
        <p:nvSpPr>
          <p:cNvPr id="17" name="Rectangle 16">
            <a:extLst>
              <a:ext uri="{FF2B5EF4-FFF2-40B4-BE49-F238E27FC236}">
                <a16:creationId xmlns:a16="http://schemas.microsoft.com/office/drawing/2014/main" id="{6BF8BB00-29BB-4F2A-AB73-34EC577F409D}"/>
              </a:ext>
            </a:extLst>
          </p:cNvPr>
          <p:cNvSpPr/>
          <p:nvPr/>
        </p:nvSpPr>
        <p:spPr>
          <a:xfrm>
            <a:off x="8924473" y="1233279"/>
            <a:ext cx="2536524" cy="1785104"/>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285750" indent="-285750">
              <a:buFont typeface="Arial" panose="020B0604020202020204" pitchFamily="34" charset="0"/>
              <a:buChar char="•"/>
            </a:pPr>
            <a:r>
              <a:rPr lang="en-US" sz="1400" dirty="0">
                <a:solidFill>
                  <a:schemeClr val="accent2">
                    <a:lumMod val="75000"/>
                  </a:schemeClr>
                </a:solidFill>
              </a:rPr>
              <a:t>Paris - Almost no difference because it’s a major hub for European budget airline - Norwegian.</a:t>
            </a:r>
          </a:p>
          <a:p>
            <a:pPr marL="342900" indent="-342900">
              <a:buAutoNum type="arabicPeriod"/>
            </a:pPr>
            <a:endParaRPr lang="en-US" sz="1400" dirty="0">
              <a:solidFill>
                <a:schemeClr val="accent1">
                  <a:lumMod val="50000"/>
                </a:schemeClr>
              </a:solidFill>
            </a:endParaRPr>
          </a:p>
        </p:txBody>
      </p:sp>
      <p:pic>
        <p:nvPicPr>
          <p:cNvPr id="3" name="Picture 2">
            <a:extLst>
              <a:ext uri="{FF2B5EF4-FFF2-40B4-BE49-F238E27FC236}">
                <a16:creationId xmlns:a16="http://schemas.microsoft.com/office/drawing/2014/main" id="{2CB64EC1-9B75-43C1-8A97-56798B616A73}"/>
              </a:ext>
            </a:extLst>
          </p:cNvPr>
          <p:cNvPicPr>
            <a:picLocks noChangeAspect="1"/>
          </p:cNvPicPr>
          <p:nvPr/>
        </p:nvPicPr>
        <p:blipFill>
          <a:blip r:embed="rId3"/>
          <a:stretch>
            <a:fillRect/>
          </a:stretch>
        </p:blipFill>
        <p:spPr>
          <a:xfrm>
            <a:off x="7319980" y="3048000"/>
            <a:ext cx="4072946" cy="3169151"/>
          </a:xfrm>
          <a:prstGeom prst="rect">
            <a:avLst/>
          </a:prstGeom>
        </p:spPr>
      </p:pic>
    </p:spTree>
    <p:extLst>
      <p:ext uri="{BB962C8B-B14F-4D97-AF65-F5344CB8AC3E}">
        <p14:creationId xmlns:p14="http://schemas.microsoft.com/office/powerpoint/2010/main" val="406121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LAX: Price Variance of Direct vs. Indirect:</a:t>
            </a:r>
          </a:p>
        </p:txBody>
      </p:sp>
      <p:sp>
        <p:nvSpPr>
          <p:cNvPr id="19" name="Rectangle 18">
            <a:extLst>
              <a:ext uri="{FF2B5EF4-FFF2-40B4-BE49-F238E27FC236}">
                <a16:creationId xmlns:a16="http://schemas.microsoft.com/office/drawing/2014/main" id="{F7200979-DD36-46CF-818E-0FF282DC0673}"/>
              </a:ext>
            </a:extLst>
          </p:cNvPr>
          <p:cNvSpPr/>
          <p:nvPr/>
        </p:nvSpPr>
        <p:spPr>
          <a:xfrm>
            <a:off x="8924473" y="1310769"/>
            <a:ext cx="2536524" cy="3077766"/>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Price variances are within $100 for many Asian cities because many direct flights from LAX, a major gateway to Asia.</a:t>
            </a:r>
          </a:p>
          <a:p>
            <a:pPr marL="342900" indent="-342900">
              <a:buFont typeface="Arial" panose="020B0604020202020204" pitchFamily="34" charset="0"/>
              <a:buChar char="•"/>
            </a:pPr>
            <a:endParaRPr lang="en-US" sz="1400"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Time is money. If price variance is less than $100 to an international location, fly non-stop! </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6B52C199-C148-4E79-91F3-39B53495D414}"/>
              </a:ext>
            </a:extLst>
          </p:cNvPr>
          <p:cNvPicPr>
            <a:picLocks noChangeAspect="1"/>
          </p:cNvPicPr>
          <p:nvPr/>
        </p:nvPicPr>
        <p:blipFill>
          <a:blip r:embed="rId2"/>
          <a:stretch>
            <a:fillRect/>
          </a:stretch>
        </p:blipFill>
        <p:spPr>
          <a:xfrm>
            <a:off x="758906" y="1109873"/>
            <a:ext cx="8078440" cy="5152684"/>
          </a:xfrm>
          <a:prstGeom prst="rect">
            <a:avLst/>
          </a:prstGeom>
        </p:spPr>
      </p:pic>
    </p:spTree>
    <p:extLst>
      <p:ext uri="{BB962C8B-B14F-4D97-AF65-F5344CB8AC3E}">
        <p14:creationId xmlns:p14="http://schemas.microsoft.com/office/powerpoint/2010/main" val="199227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585E247-9B75-4A87-A79C-22E33B4A625C}"/>
              </a:ext>
            </a:extLst>
          </p:cNvPr>
          <p:cNvSpPr txBox="1"/>
          <p:nvPr/>
        </p:nvSpPr>
        <p:spPr>
          <a:xfrm>
            <a:off x="953146" y="736169"/>
            <a:ext cx="6912244" cy="369332"/>
          </a:xfrm>
          <a:prstGeom prst="rect">
            <a:avLst/>
          </a:prstGeom>
          <a:noFill/>
        </p:spPr>
        <p:txBody>
          <a:bodyPr wrap="square" rtlCol="0">
            <a:spAutoFit/>
          </a:bodyPr>
          <a:lstStyle/>
          <a:p>
            <a:r>
              <a:rPr lang="en-US" dirty="0">
                <a:solidFill>
                  <a:schemeClr val="accent2">
                    <a:lumMod val="75000"/>
                  </a:schemeClr>
                </a:solidFill>
              </a:rPr>
              <a:t>Want to take a vacation this December? </a:t>
            </a:r>
          </a:p>
        </p:txBody>
      </p:sp>
      <p:pic>
        <p:nvPicPr>
          <p:cNvPr id="2" name="Picture 1">
            <a:extLst>
              <a:ext uri="{FF2B5EF4-FFF2-40B4-BE49-F238E27FC236}">
                <a16:creationId xmlns:a16="http://schemas.microsoft.com/office/drawing/2014/main" id="{D39AE3FF-22F7-43FA-B14C-ACE2743F99A8}"/>
              </a:ext>
            </a:extLst>
          </p:cNvPr>
          <p:cNvPicPr>
            <a:picLocks noChangeAspect="1"/>
          </p:cNvPicPr>
          <p:nvPr/>
        </p:nvPicPr>
        <p:blipFill>
          <a:blip r:embed="rId2"/>
          <a:stretch>
            <a:fillRect/>
          </a:stretch>
        </p:blipFill>
        <p:spPr>
          <a:xfrm>
            <a:off x="1289939" y="1229485"/>
            <a:ext cx="7456848" cy="4446175"/>
          </a:xfrm>
          <a:prstGeom prst="rect">
            <a:avLst/>
          </a:prstGeom>
        </p:spPr>
      </p:pic>
      <p:sp>
        <p:nvSpPr>
          <p:cNvPr id="3" name="Rectangle 2">
            <a:extLst>
              <a:ext uri="{FF2B5EF4-FFF2-40B4-BE49-F238E27FC236}">
                <a16:creationId xmlns:a16="http://schemas.microsoft.com/office/drawing/2014/main" id="{833497F0-23AC-4582-B920-CA06DFBC5BC3}"/>
              </a:ext>
            </a:extLst>
          </p:cNvPr>
          <p:cNvSpPr/>
          <p:nvPr/>
        </p:nvSpPr>
        <p:spPr>
          <a:xfrm>
            <a:off x="5131341" y="1559989"/>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Budget Traveler (&lt;$500)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18" name="TextBox 17">
            <a:extLst>
              <a:ext uri="{FF2B5EF4-FFF2-40B4-BE49-F238E27FC236}">
                <a16:creationId xmlns:a16="http://schemas.microsoft.com/office/drawing/2014/main" id="{1F972037-7A0F-45F0-8B2C-DEFFE841EE02}"/>
              </a:ext>
            </a:extLst>
          </p:cNvPr>
          <p:cNvSpPr txBox="1"/>
          <p:nvPr/>
        </p:nvSpPr>
        <p:spPr>
          <a:xfrm>
            <a:off x="8748999" y="1979029"/>
            <a:ext cx="2731241" cy="2739211"/>
          </a:xfrm>
          <a:prstGeom prst="rect">
            <a:avLst/>
          </a:prstGeom>
          <a:noFill/>
        </p:spPr>
        <p:txBody>
          <a:bodyPr wrap="square" rtlCol="0">
            <a:spAutoFit/>
          </a:bodyPr>
          <a:lstStyle/>
          <a:p>
            <a:r>
              <a:rPr lang="en-US" b="1" dirty="0"/>
              <a:t>Disclaimer: </a:t>
            </a:r>
          </a:p>
          <a:p>
            <a:endParaRPr lang="en-US" sz="1400" b="1" dirty="0"/>
          </a:p>
          <a:p>
            <a:r>
              <a:rPr lang="en-US" sz="1400" dirty="0"/>
              <a:t>Price subject to change and varies by booking sites. Fare presented is an average based on user searches for any departure date in month of December obtained from Skyscanner API. As prices change daily, you may or may not find the prices online after class!</a:t>
            </a:r>
          </a:p>
        </p:txBody>
      </p:sp>
    </p:spTree>
    <p:extLst>
      <p:ext uri="{BB962C8B-B14F-4D97-AF65-F5344CB8AC3E}">
        <p14:creationId xmlns:p14="http://schemas.microsoft.com/office/powerpoint/2010/main" val="60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4D188F0-A7D2-403B-8562-2244489E7D96}"/>
              </a:ext>
            </a:extLst>
          </p:cNvPr>
          <p:cNvPicPr>
            <a:picLocks noChangeAspect="1"/>
          </p:cNvPicPr>
          <p:nvPr/>
        </p:nvPicPr>
        <p:blipFill>
          <a:blip r:embed="rId2"/>
          <a:stretch>
            <a:fillRect/>
          </a:stretch>
        </p:blipFill>
        <p:spPr>
          <a:xfrm>
            <a:off x="899007" y="823645"/>
            <a:ext cx="9902927" cy="5554295"/>
          </a:xfrm>
          <a:prstGeom prst="rect">
            <a:avLst/>
          </a:prstGeom>
        </p:spPr>
      </p:pic>
      <p:sp>
        <p:nvSpPr>
          <p:cNvPr id="20" name="Rectangle 19">
            <a:extLst>
              <a:ext uri="{FF2B5EF4-FFF2-40B4-BE49-F238E27FC236}">
                <a16:creationId xmlns:a16="http://schemas.microsoft.com/office/drawing/2014/main" id="{890393CF-2387-4982-984C-6151C8D7F969}"/>
              </a:ext>
            </a:extLst>
          </p:cNvPr>
          <p:cNvSpPr/>
          <p:nvPr/>
        </p:nvSpPr>
        <p:spPr>
          <a:xfrm>
            <a:off x="6164649" y="1563975"/>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Deep Pocket ($500 to $1000)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22" name="TextBox 21">
            <a:extLst>
              <a:ext uri="{FF2B5EF4-FFF2-40B4-BE49-F238E27FC236}">
                <a16:creationId xmlns:a16="http://schemas.microsoft.com/office/drawing/2014/main" id="{CC55A64B-8AA3-42CE-A01B-E19C2E526C87}"/>
              </a:ext>
            </a:extLst>
          </p:cNvPr>
          <p:cNvSpPr txBox="1"/>
          <p:nvPr/>
        </p:nvSpPr>
        <p:spPr>
          <a:xfrm>
            <a:off x="7535837" y="2136368"/>
            <a:ext cx="2889057" cy="400110"/>
          </a:xfrm>
          <a:prstGeom prst="rect">
            <a:avLst/>
          </a:prstGeom>
          <a:noFill/>
        </p:spPr>
        <p:txBody>
          <a:bodyPr wrap="square" rtlCol="0">
            <a:spAutoFit/>
          </a:bodyPr>
          <a:lstStyle/>
          <a:p>
            <a:r>
              <a:rPr lang="en-US" sz="2000" dirty="0">
                <a:solidFill>
                  <a:srgbClr val="FF0000"/>
                </a:solidFill>
              </a:rPr>
              <a:t>Good deals to Asia!</a:t>
            </a:r>
          </a:p>
        </p:txBody>
      </p:sp>
    </p:spTree>
    <p:extLst>
      <p:ext uri="{BB962C8B-B14F-4D97-AF65-F5344CB8AC3E}">
        <p14:creationId xmlns:p14="http://schemas.microsoft.com/office/powerpoint/2010/main" val="166996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1620F-ADE5-47AA-971C-C587C6B1BDE0}"/>
              </a:ext>
            </a:extLst>
          </p:cNvPr>
          <p:cNvSpPr>
            <a:spLocks noGrp="1"/>
          </p:cNvSpPr>
          <p:nvPr>
            <p:ph type="title"/>
          </p:nvPr>
        </p:nvSpPr>
        <p:spPr>
          <a:xfrm>
            <a:off x="677334" y="609600"/>
            <a:ext cx="8596668" cy="1320800"/>
          </a:xfrm>
        </p:spPr>
        <p:txBody>
          <a:bodyPr>
            <a:normAutofit/>
          </a:bodyPr>
          <a:lstStyle/>
          <a:p>
            <a:r>
              <a:rPr lang="en-US" sz="5400" dirty="0"/>
              <a:t>Project Group Members</a:t>
            </a:r>
          </a:p>
        </p:txBody>
      </p:sp>
      <p:graphicFrame>
        <p:nvGraphicFramePr>
          <p:cNvPr id="22" name="Content Placeholder 2">
            <a:extLst>
              <a:ext uri="{FF2B5EF4-FFF2-40B4-BE49-F238E27FC236}">
                <a16:creationId xmlns:a16="http://schemas.microsoft.com/office/drawing/2014/main" id="{CDC48BDE-15F4-4B35-AED5-29B85B14D42B}"/>
              </a:ext>
            </a:extLst>
          </p:cNvPr>
          <p:cNvGraphicFramePr>
            <a:graphicFrameLocks noGrp="1"/>
          </p:cNvGraphicFramePr>
          <p:nvPr>
            <p:ph idx="1"/>
            <p:extLst>
              <p:ext uri="{D42A27DB-BD31-4B8C-83A1-F6EECF244321}">
                <p14:modId xmlns:p14="http://schemas.microsoft.com/office/powerpoint/2010/main" val="1821075230"/>
              </p:ext>
            </p:extLst>
          </p:nvPr>
        </p:nvGraphicFramePr>
        <p:xfrm>
          <a:off x="677863" y="2160588"/>
          <a:ext cx="8596312"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568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dirty="0">
                <a:solidFill>
                  <a:srgbClr val="FFFFFF"/>
                </a:solidFill>
              </a:rPr>
              <a:t>Fun Observations</a:t>
            </a:r>
          </a:p>
        </p:txBody>
      </p:sp>
      <p:sp>
        <p:nvSpPr>
          <p:cNvPr id="3" name="Text Placeholder 2">
            <a:extLst>
              <a:ext uri="{FF2B5EF4-FFF2-40B4-BE49-F238E27FC236}">
                <a16:creationId xmlns:a16="http://schemas.microsoft.com/office/drawing/2014/main" id="{39849E51-542C-4AB6-8BAF-6ABA613F7786}"/>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en-US" dirty="0">
                <a:solidFill>
                  <a:srgbClr val="FFFFFF">
                    <a:alpha val="70000"/>
                  </a:srgbClr>
                </a:solidFill>
              </a:rPr>
              <a:t>Why? Why? Why?</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3115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9F856A-B73E-4A9A-8677-F9052FAF7CF9}"/>
              </a:ext>
            </a:extLst>
          </p:cNvPr>
          <p:cNvSpPr txBox="1"/>
          <p:nvPr/>
        </p:nvSpPr>
        <p:spPr>
          <a:xfrm>
            <a:off x="953146" y="736169"/>
            <a:ext cx="6912244" cy="369332"/>
          </a:xfrm>
          <a:prstGeom prst="rect">
            <a:avLst/>
          </a:prstGeom>
          <a:noFill/>
        </p:spPr>
        <p:txBody>
          <a:bodyPr wrap="square" rtlCol="0">
            <a:spAutoFit/>
          </a:bodyPr>
          <a:lstStyle/>
          <a:p>
            <a:r>
              <a:rPr lang="en-US" dirty="0">
                <a:solidFill>
                  <a:srgbClr val="FF0000"/>
                </a:solidFill>
              </a:rPr>
              <a:t>Question 1</a:t>
            </a:r>
            <a:r>
              <a:rPr lang="en-US" dirty="0"/>
              <a:t>: JFK - Why flying to Providence, RI is so expensive?</a:t>
            </a:r>
          </a:p>
        </p:txBody>
      </p:sp>
      <p:pic>
        <p:nvPicPr>
          <p:cNvPr id="6" name="Picture 5">
            <a:extLst>
              <a:ext uri="{FF2B5EF4-FFF2-40B4-BE49-F238E27FC236}">
                <a16:creationId xmlns:a16="http://schemas.microsoft.com/office/drawing/2014/main" id="{110F552C-BFA9-4910-B397-DA12FC9CC1EE}"/>
              </a:ext>
            </a:extLst>
          </p:cNvPr>
          <p:cNvPicPr>
            <a:picLocks noChangeAspect="1"/>
          </p:cNvPicPr>
          <p:nvPr/>
        </p:nvPicPr>
        <p:blipFill>
          <a:blip r:embed="rId2"/>
          <a:stretch>
            <a:fillRect/>
          </a:stretch>
        </p:blipFill>
        <p:spPr>
          <a:xfrm>
            <a:off x="1787904" y="1091614"/>
            <a:ext cx="8262747" cy="5264378"/>
          </a:xfrm>
          <a:prstGeom prst="rect">
            <a:avLst/>
          </a:prstGeom>
        </p:spPr>
      </p:pic>
    </p:spTree>
    <p:extLst>
      <p:ext uri="{BB962C8B-B14F-4D97-AF65-F5344CB8AC3E}">
        <p14:creationId xmlns:p14="http://schemas.microsoft.com/office/powerpoint/2010/main" val="535266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F35142B-2012-4D65-9016-B250BD1F9A0C}"/>
              </a:ext>
            </a:extLst>
          </p:cNvPr>
          <p:cNvPicPr>
            <a:picLocks noChangeAspect="1"/>
          </p:cNvPicPr>
          <p:nvPr/>
        </p:nvPicPr>
        <p:blipFill>
          <a:blip r:embed="rId2"/>
          <a:stretch>
            <a:fillRect/>
          </a:stretch>
        </p:blipFill>
        <p:spPr>
          <a:xfrm>
            <a:off x="978164" y="3104177"/>
            <a:ext cx="9949912" cy="910258"/>
          </a:xfrm>
          <a:prstGeom prst="rect">
            <a:avLst/>
          </a:prstGeom>
        </p:spPr>
      </p:pic>
      <p:sp>
        <p:nvSpPr>
          <p:cNvPr id="22" name="TextBox 21">
            <a:extLst>
              <a:ext uri="{FF2B5EF4-FFF2-40B4-BE49-F238E27FC236}">
                <a16:creationId xmlns:a16="http://schemas.microsoft.com/office/drawing/2014/main" id="{3469EDBA-22F1-4DF9-BBAF-53985AD17030}"/>
              </a:ext>
            </a:extLst>
          </p:cNvPr>
          <p:cNvSpPr txBox="1"/>
          <p:nvPr/>
        </p:nvSpPr>
        <p:spPr>
          <a:xfrm>
            <a:off x="998598" y="809894"/>
            <a:ext cx="9252488" cy="1754326"/>
          </a:xfrm>
          <a:prstGeom prst="rect">
            <a:avLst/>
          </a:prstGeom>
          <a:noFill/>
        </p:spPr>
        <p:txBody>
          <a:bodyPr wrap="square" rtlCol="0">
            <a:spAutoFit/>
          </a:bodyPr>
          <a:lstStyle/>
          <a:p>
            <a:r>
              <a:rPr lang="en-US" b="1" i="1" dirty="0">
                <a:solidFill>
                  <a:schemeClr val="accent1">
                    <a:lumMod val="50000"/>
                  </a:schemeClr>
                </a:solidFill>
              </a:rPr>
              <a:t>Observations:</a:t>
            </a:r>
          </a:p>
          <a:p>
            <a:endParaRPr lang="en-US" dirty="0"/>
          </a:p>
          <a:p>
            <a:pPr marL="800100" lvl="1" indent="-342900">
              <a:buAutoNum type="arabicPeriod"/>
            </a:pPr>
            <a:r>
              <a:rPr lang="en-US" dirty="0"/>
              <a:t>Only 3 searches are available, 2 of which depart on Christmas Eve.</a:t>
            </a:r>
          </a:p>
          <a:p>
            <a:pPr marL="800100" lvl="1" indent="-342900">
              <a:buAutoNum type="arabicPeriod"/>
            </a:pPr>
            <a:endParaRPr lang="en-US" dirty="0"/>
          </a:p>
          <a:p>
            <a:pPr marL="800100" lvl="1" indent="-342900">
              <a:buAutoNum type="arabicPeriod"/>
            </a:pPr>
            <a:r>
              <a:rPr lang="en-US" dirty="0"/>
              <a:t>The one that cost almost $3,000 is the only non-stop option.</a:t>
            </a:r>
          </a:p>
          <a:p>
            <a:pPr marL="342900" indent="-342900">
              <a:buAutoNum type="arabicPeriod"/>
            </a:pPr>
            <a:endParaRPr lang="en-US" dirty="0"/>
          </a:p>
        </p:txBody>
      </p:sp>
      <p:sp>
        <p:nvSpPr>
          <p:cNvPr id="2" name="Rectangle 1">
            <a:extLst>
              <a:ext uri="{FF2B5EF4-FFF2-40B4-BE49-F238E27FC236}">
                <a16:creationId xmlns:a16="http://schemas.microsoft.com/office/drawing/2014/main" id="{A7960794-916E-4436-B287-D499B70E4D42}"/>
              </a:ext>
            </a:extLst>
          </p:cNvPr>
          <p:cNvSpPr/>
          <p:nvPr/>
        </p:nvSpPr>
        <p:spPr>
          <a:xfrm>
            <a:off x="402193" y="4639158"/>
            <a:ext cx="10359470"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dirty="0">
                <a:solidFill>
                  <a:srgbClr val="FF0000"/>
                </a:solidFill>
              </a:rPr>
              <a:t>Never heard of “Linear Air”, have you?</a:t>
            </a:r>
            <a:endParaRPr lang="en-US" sz="5400" b="1" cap="none" spc="0" dirty="0">
              <a:ln/>
              <a:solidFill>
                <a:schemeClr val="accent4"/>
              </a:solidFill>
              <a:effectLst/>
            </a:endParaRPr>
          </a:p>
        </p:txBody>
      </p:sp>
    </p:spTree>
    <p:extLst>
      <p:ext uri="{BB962C8B-B14F-4D97-AF65-F5344CB8AC3E}">
        <p14:creationId xmlns:p14="http://schemas.microsoft.com/office/powerpoint/2010/main" val="1090867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8A61C-8786-40B9-ABDA-A75A229CCFB0}"/>
              </a:ext>
            </a:extLst>
          </p:cNvPr>
          <p:cNvPicPr>
            <a:picLocks noChangeAspect="1"/>
          </p:cNvPicPr>
          <p:nvPr/>
        </p:nvPicPr>
        <p:blipFill>
          <a:blip r:embed="rId2"/>
          <a:stretch>
            <a:fillRect/>
          </a:stretch>
        </p:blipFill>
        <p:spPr>
          <a:xfrm>
            <a:off x="402956" y="1771768"/>
            <a:ext cx="9221491" cy="3567398"/>
          </a:xfrm>
          <a:prstGeom prst="rect">
            <a:avLst/>
          </a:prstGeom>
        </p:spPr>
      </p:pic>
      <p:sp>
        <p:nvSpPr>
          <p:cNvPr id="6" name="Rectangle 5">
            <a:extLst>
              <a:ext uri="{FF2B5EF4-FFF2-40B4-BE49-F238E27FC236}">
                <a16:creationId xmlns:a16="http://schemas.microsoft.com/office/drawing/2014/main" id="{E922201A-BAE5-4D79-9B33-A6E64C929D05}"/>
              </a:ext>
            </a:extLst>
          </p:cNvPr>
          <p:cNvSpPr/>
          <p:nvPr/>
        </p:nvSpPr>
        <p:spPr>
          <a:xfrm>
            <a:off x="304132" y="518013"/>
            <a:ext cx="653678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That’s Nice……..$$$</a:t>
            </a:r>
          </a:p>
        </p:txBody>
      </p:sp>
    </p:spTree>
    <p:extLst>
      <p:ext uri="{BB962C8B-B14F-4D97-AF65-F5344CB8AC3E}">
        <p14:creationId xmlns:p14="http://schemas.microsoft.com/office/powerpoint/2010/main" val="2827152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A61C179-28E8-4119-AD76-63399BB4DEE4}"/>
              </a:ext>
            </a:extLst>
          </p:cNvPr>
          <p:cNvSpPr txBox="1"/>
          <p:nvPr/>
        </p:nvSpPr>
        <p:spPr>
          <a:xfrm>
            <a:off x="953145" y="736169"/>
            <a:ext cx="8508569" cy="369332"/>
          </a:xfrm>
          <a:prstGeom prst="rect">
            <a:avLst/>
          </a:prstGeom>
          <a:noFill/>
        </p:spPr>
        <p:txBody>
          <a:bodyPr wrap="square" rtlCol="0">
            <a:spAutoFit/>
          </a:bodyPr>
          <a:lstStyle/>
          <a:p>
            <a:r>
              <a:rPr lang="en-US" dirty="0">
                <a:solidFill>
                  <a:srgbClr val="FF0000"/>
                </a:solidFill>
              </a:rPr>
              <a:t>Question 2</a:t>
            </a:r>
            <a:r>
              <a:rPr lang="en-US" dirty="0"/>
              <a:t>: What are the top searched destinations in east and west coast?</a:t>
            </a:r>
          </a:p>
        </p:txBody>
      </p:sp>
      <p:pic>
        <p:nvPicPr>
          <p:cNvPr id="2" name="Picture 1">
            <a:extLst>
              <a:ext uri="{FF2B5EF4-FFF2-40B4-BE49-F238E27FC236}">
                <a16:creationId xmlns:a16="http://schemas.microsoft.com/office/drawing/2014/main" id="{E60AC6CD-E42D-48F6-8596-37AD2CF16D81}"/>
              </a:ext>
            </a:extLst>
          </p:cNvPr>
          <p:cNvPicPr>
            <a:picLocks noChangeAspect="1"/>
          </p:cNvPicPr>
          <p:nvPr/>
        </p:nvPicPr>
        <p:blipFill>
          <a:blip r:embed="rId2"/>
          <a:stretch>
            <a:fillRect/>
          </a:stretch>
        </p:blipFill>
        <p:spPr>
          <a:xfrm>
            <a:off x="3899226" y="1154415"/>
            <a:ext cx="7806600" cy="2816153"/>
          </a:xfrm>
          <a:prstGeom prst="rect">
            <a:avLst/>
          </a:prstGeom>
        </p:spPr>
      </p:pic>
      <p:sp>
        <p:nvSpPr>
          <p:cNvPr id="26" name="TextBox 25">
            <a:extLst>
              <a:ext uri="{FF2B5EF4-FFF2-40B4-BE49-F238E27FC236}">
                <a16:creationId xmlns:a16="http://schemas.microsoft.com/office/drawing/2014/main" id="{BC670620-4A4F-452F-AF5B-991C20055F8B}"/>
              </a:ext>
            </a:extLst>
          </p:cNvPr>
          <p:cNvSpPr txBox="1"/>
          <p:nvPr/>
        </p:nvSpPr>
        <p:spPr>
          <a:xfrm>
            <a:off x="845782" y="1741537"/>
            <a:ext cx="2873812" cy="1692771"/>
          </a:xfrm>
          <a:prstGeom prst="rect">
            <a:avLst/>
          </a:prstGeom>
          <a:noFill/>
        </p:spPr>
        <p:txBody>
          <a:bodyPr wrap="square" rtlCol="0">
            <a:spAutoFit/>
          </a:bodyPr>
          <a:lstStyle/>
          <a:p>
            <a:r>
              <a:rPr lang="en-US" dirty="0">
                <a:solidFill>
                  <a:srgbClr val="FF0000"/>
                </a:solidFill>
              </a:rPr>
              <a:t>New York: </a:t>
            </a:r>
          </a:p>
          <a:p>
            <a:r>
              <a:rPr lang="en-US" sz="1600" b="1" dirty="0"/>
              <a:t>1. Johannesburg</a:t>
            </a:r>
            <a:r>
              <a:rPr lang="en-US" sz="1600" dirty="0"/>
              <a:t> – </a:t>
            </a:r>
            <a:r>
              <a:rPr lang="en-US" sz="1400" dirty="0"/>
              <a:t>Gateway to Africa</a:t>
            </a:r>
          </a:p>
          <a:p>
            <a:pPr marL="342900" indent="-342900">
              <a:buAutoNum type="arabicPeriod"/>
            </a:pPr>
            <a:endParaRPr lang="en-US" sz="800" dirty="0"/>
          </a:p>
          <a:p>
            <a:r>
              <a:rPr lang="en-US" sz="1600" b="1" dirty="0"/>
              <a:t>2. Rome &amp; Milan </a:t>
            </a:r>
            <a:r>
              <a:rPr lang="en-US" sz="1600" dirty="0"/>
              <a:t>– </a:t>
            </a:r>
            <a:r>
              <a:rPr lang="en-US" sz="1400" dirty="0"/>
              <a:t>Fashion Capital? Large Italian population?</a:t>
            </a:r>
            <a:r>
              <a:rPr lang="en-US" dirty="0"/>
              <a:t>		</a:t>
            </a:r>
          </a:p>
        </p:txBody>
      </p:sp>
      <p:sp>
        <p:nvSpPr>
          <p:cNvPr id="27" name="TextBox 26">
            <a:extLst>
              <a:ext uri="{FF2B5EF4-FFF2-40B4-BE49-F238E27FC236}">
                <a16:creationId xmlns:a16="http://schemas.microsoft.com/office/drawing/2014/main" id="{AF51E567-9A32-40E5-BF94-777DC03BCB1A}"/>
              </a:ext>
            </a:extLst>
          </p:cNvPr>
          <p:cNvSpPr txBox="1"/>
          <p:nvPr/>
        </p:nvSpPr>
        <p:spPr>
          <a:xfrm>
            <a:off x="818379" y="3993960"/>
            <a:ext cx="3032952" cy="2154436"/>
          </a:xfrm>
          <a:prstGeom prst="rect">
            <a:avLst/>
          </a:prstGeom>
          <a:noFill/>
        </p:spPr>
        <p:txBody>
          <a:bodyPr wrap="square" rtlCol="0">
            <a:spAutoFit/>
          </a:bodyPr>
          <a:lstStyle/>
          <a:p>
            <a:r>
              <a:rPr lang="en-US" dirty="0">
                <a:solidFill>
                  <a:srgbClr val="FF0000"/>
                </a:solidFill>
              </a:rPr>
              <a:t>Los Angeles: </a:t>
            </a:r>
          </a:p>
          <a:p>
            <a:r>
              <a:rPr lang="en-US" sz="1600" b="1" dirty="0"/>
              <a:t>1. Sydney &amp; Auckland</a:t>
            </a:r>
            <a:r>
              <a:rPr lang="en-US" sz="1600" dirty="0"/>
              <a:t> – </a:t>
            </a:r>
            <a:r>
              <a:rPr lang="en-US" sz="1400" dirty="0"/>
              <a:t>Gateway to South Pacific. Qantas, Air New Zealand, Virgin Australia offer non-stop flights</a:t>
            </a:r>
          </a:p>
          <a:p>
            <a:pPr marL="342900" indent="-342900">
              <a:buAutoNum type="arabicPeriod"/>
            </a:pPr>
            <a:endParaRPr lang="en-US" sz="800" dirty="0"/>
          </a:p>
          <a:p>
            <a:r>
              <a:rPr lang="en-US" sz="1600" b="1" dirty="0"/>
              <a:t>2. Asia </a:t>
            </a:r>
            <a:r>
              <a:rPr lang="en-US" sz="1600" dirty="0"/>
              <a:t>– Gateway to many Asian countries</a:t>
            </a:r>
            <a:endParaRPr lang="en-US" sz="1400" dirty="0"/>
          </a:p>
          <a:p>
            <a:r>
              <a:rPr lang="en-US" dirty="0"/>
              <a:t>		</a:t>
            </a:r>
          </a:p>
        </p:txBody>
      </p:sp>
      <p:pic>
        <p:nvPicPr>
          <p:cNvPr id="28" name="Picture 27">
            <a:extLst>
              <a:ext uri="{FF2B5EF4-FFF2-40B4-BE49-F238E27FC236}">
                <a16:creationId xmlns:a16="http://schemas.microsoft.com/office/drawing/2014/main" id="{D5D180B4-8030-4B56-A449-AA76C6E7B201}"/>
              </a:ext>
            </a:extLst>
          </p:cNvPr>
          <p:cNvPicPr>
            <a:picLocks noChangeAspect="1"/>
          </p:cNvPicPr>
          <p:nvPr/>
        </p:nvPicPr>
        <p:blipFill>
          <a:blip r:embed="rId3"/>
          <a:stretch>
            <a:fillRect/>
          </a:stretch>
        </p:blipFill>
        <p:spPr>
          <a:xfrm>
            <a:off x="4088921" y="3617050"/>
            <a:ext cx="7616905" cy="2761652"/>
          </a:xfrm>
          <a:prstGeom prst="rect">
            <a:avLst/>
          </a:prstGeom>
        </p:spPr>
      </p:pic>
      <p:sp>
        <p:nvSpPr>
          <p:cNvPr id="15" name="Rectangle 14">
            <a:extLst>
              <a:ext uri="{FF2B5EF4-FFF2-40B4-BE49-F238E27FC236}">
                <a16:creationId xmlns:a16="http://schemas.microsoft.com/office/drawing/2014/main" id="{4632FBD5-6292-4E13-81FC-EF71D3EBD9F3}"/>
              </a:ext>
            </a:extLst>
          </p:cNvPr>
          <p:cNvSpPr/>
          <p:nvPr/>
        </p:nvSpPr>
        <p:spPr>
          <a:xfrm>
            <a:off x="833877" y="1256778"/>
            <a:ext cx="1710725" cy="369332"/>
          </a:xfrm>
          <a:prstGeom prst="rect">
            <a:avLst/>
          </a:prstGeom>
        </p:spPr>
        <p:txBody>
          <a:bodyPr wrap="none">
            <a:spAutoFit/>
          </a:bodyPr>
          <a:lstStyle/>
          <a:p>
            <a:r>
              <a:rPr lang="en-US" b="1" i="1" dirty="0">
                <a:solidFill>
                  <a:schemeClr val="accent1">
                    <a:lumMod val="50000"/>
                  </a:schemeClr>
                </a:solidFill>
              </a:rPr>
              <a:t>Observations:</a:t>
            </a:r>
          </a:p>
        </p:txBody>
      </p:sp>
    </p:spTree>
    <p:extLst>
      <p:ext uri="{BB962C8B-B14F-4D97-AF65-F5344CB8AC3E}">
        <p14:creationId xmlns:p14="http://schemas.microsoft.com/office/powerpoint/2010/main" val="373058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A61C179-28E8-4119-AD76-63399BB4DEE4}"/>
              </a:ext>
            </a:extLst>
          </p:cNvPr>
          <p:cNvSpPr txBox="1"/>
          <p:nvPr/>
        </p:nvSpPr>
        <p:spPr>
          <a:xfrm>
            <a:off x="953146" y="782662"/>
            <a:ext cx="10166887" cy="923330"/>
          </a:xfrm>
          <a:prstGeom prst="rect">
            <a:avLst/>
          </a:prstGeom>
          <a:noFill/>
        </p:spPr>
        <p:txBody>
          <a:bodyPr wrap="square" rtlCol="0">
            <a:spAutoFit/>
          </a:bodyPr>
          <a:lstStyle/>
          <a:p>
            <a:r>
              <a:rPr lang="en-US" dirty="0">
                <a:solidFill>
                  <a:srgbClr val="FF0000"/>
                </a:solidFill>
              </a:rPr>
              <a:t>Question 3: </a:t>
            </a:r>
            <a:r>
              <a:rPr lang="en-US" dirty="0"/>
              <a:t>Flying Direct to </a:t>
            </a:r>
            <a:r>
              <a:rPr lang="en-US" b="1" dirty="0"/>
              <a:t>Dubai</a:t>
            </a:r>
            <a:r>
              <a:rPr lang="en-US" dirty="0"/>
              <a:t> is much cheaper from </a:t>
            </a:r>
            <a:r>
              <a:rPr lang="en-US" u="sng" dirty="0"/>
              <a:t>IAH</a:t>
            </a:r>
            <a:r>
              <a:rPr lang="en-US" dirty="0"/>
              <a:t>, but why is it to </a:t>
            </a:r>
            <a:r>
              <a:rPr lang="en-US" b="1" dirty="0"/>
              <a:t>Abu Dhabi </a:t>
            </a:r>
            <a:r>
              <a:rPr lang="en-US" dirty="0"/>
              <a:t>from </a:t>
            </a:r>
            <a:r>
              <a:rPr lang="en-US" u="sng" dirty="0"/>
              <a:t>ORD</a:t>
            </a:r>
            <a:r>
              <a:rPr lang="en-US" dirty="0"/>
              <a:t> or </a:t>
            </a:r>
            <a:r>
              <a:rPr lang="en-US" u="sng" dirty="0"/>
              <a:t>JFK</a:t>
            </a:r>
            <a:r>
              <a:rPr lang="en-US" dirty="0"/>
              <a:t> ?</a:t>
            </a:r>
          </a:p>
          <a:p>
            <a:r>
              <a:rPr lang="en-US" dirty="0"/>
              <a:t>		</a:t>
            </a:r>
          </a:p>
        </p:txBody>
      </p:sp>
      <p:pic>
        <p:nvPicPr>
          <p:cNvPr id="20" name="Picture 19">
            <a:extLst>
              <a:ext uri="{FF2B5EF4-FFF2-40B4-BE49-F238E27FC236}">
                <a16:creationId xmlns:a16="http://schemas.microsoft.com/office/drawing/2014/main" id="{C2359FF4-BAEF-45BA-809B-C8892EAC61AE}"/>
              </a:ext>
            </a:extLst>
          </p:cNvPr>
          <p:cNvPicPr>
            <a:picLocks noChangeAspect="1"/>
          </p:cNvPicPr>
          <p:nvPr/>
        </p:nvPicPr>
        <p:blipFill>
          <a:blip r:embed="rId2"/>
          <a:stretch>
            <a:fillRect/>
          </a:stretch>
        </p:blipFill>
        <p:spPr>
          <a:xfrm>
            <a:off x="604880" y="1705993"/>
            <a:ext cx="9844925" cy="1827622"/>
          </a:xfrm>
          <a:prstGeom prst="rect">
            <a:avLst/>
          </a:prstGeom>
        </p:spPr>
      </p:pic>
      <p:pic>
        <p:nvPicPr>
          <p:cNvPr id="18" name="Picture 17">
            <a:extLst>
              <a:ext uri="{FF2B5EF4-FFF2-40B4-BE49-F238E27FC236}">
                <a16:creationId xmlns:a16="http://schemas.microsoft.com/office/drawing/2014/main" id="{A7F4720F-A70A-4C30-ADC4-1A7CAB42346C}"/>
              </a:ext>
            </a:extLst>
          </p:cNvPr>
          <p:cNvPicPr>
            <a:picLocks noChangeAspect="1"/>
          </p:cNvPicPr>
          <p:nvPr/>
        </p:nvPicPr>
        <p:blipFill>
          <a:blip r:embed="rId3"/>
          <a:stretch>
            <a:fillRect/>
          </a:stretch>
        </p:blipFill>
        <p:spPr>
          <a:xfrm>
            <a:off x="1215769" y="2718055"/>
            <a:ext cx="9946512" cy="1958853"/>
          </a:xfrm>
          <a:prstGeom prst="rect">
            <a:avLst/>
          </a:prstGeom>
        </p:spPr>
      </p:pic>
      <p:pic>
        <p:nvPicPr>
          <p:cNvPr id="19" name="Picture 18">
            <a:extLst>
              <a:ext uri="{FF2B5EF4-FFF2-40B4-BE49-F238E27FC236}">
                <a16:creationId xmlns:a16="http://schemas.microsoft.com/office/drawing/2014/main" id="{55917126-96D1-41F9-9395-EF8420366CAB}"/>
              </a:ext>
            </a:extLst>
          </p:cNvPr>
          <p:cNvPicPr>
            <a:picLocks noChangeAspect="1"/>
          </p:cNvPicPr>
          <p:nvPr/>
        </p:nvPicPr>
        <p:blipFill>
          <a:blip r:embed="rId4"/>
          <a:stretch>
            <a:fillRect/>
          </a:stretch>
        </p:blipFill>
        <p:spPr>
          <a:xfrm>
            <a:off x="2349695" y="3820332"/>
            <a:ext cx="9143527" cy="2061678"/>
          </a:xfrm>
          <a:prstGeom prst="rect">
            <a:avLst/>
          </a:prstGeom>
        </p:spPr>
      </p:pic>
    </p:spTree>
    <p:extLst>
      <p:ext uri="{BB962C8B-B14F-4D97-AF65-F5344CB8AC3E}">
        <p14:creationId xmlns:p14="http://schemas.microsoft.com/office/powerpoint/2010/main" val="363307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9252488"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Because they don’t come to Houston !!</a:t>
            </a:r>
          </a:p>
          <a:p>
            <a:endParaRPr lang="en-US" dirty="0"/>
          </a:p>
          <a:p>
            <a:pPr marL="342900" indent="-342900">
              <a:buAutoNum type="arabicPeriod"/>
            </a:pPr>
            <a:endParaRPr lang="en-US" dirty="0"/>
          </a:p>
        </p:txBody>
      </p:sp>
      <p:pic>
        <p:nvPicPr>
          <p:cNvPr id="2" name="Picture 1">
            <a:extLst>
              <a:ext uri="{FF2B5EF4-FFF2-40B4-BE49-F238E27FC236}">
                <a16:creationId xmlns:a16="http://schemas.microsoft.com/office/drawing/2014/main" id="{3183651A-95DB-48F8-BF54-30B092690EAC}"/>
              </a:ext>
            </a:extLst>
          </p:cNvPr>
          <p:cNvPicPr>
            <a:picLocks noChangeAspect="1"/>
          </p:cNvPicPr>
          <p:nvPr/>
        </p:nvPicPr>
        <p:blipFill>
          <a:blip r:embed="rId2"/>
          <a:stretch>
            <a:fillRect/>
          </a:stretch>
        </p:blipFill>
        <p:spPr>
          <a:xfrm>
            <a:off x="1929743" y="1810371"/>
            <a:ext cx="8107569" cy="4284232"/>
          </a:xfrm>
          <a:prstGeom prst="rect">
            <a:avLst/>
          </a:prstGeom>
        </p:spPr>
      </p:pic>
    </p:spTree>
    <p:extLst>
      <p:ext uri="{BB962C8B-B14F-4D97-AF65-F5344CB8AC3E}">
        <p14:creationId xmlns:p14="http://schemas.microsoft.com/office/powerpoint/2010/main" val="1304202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35C839B-1540-4D96-B6DF-CCB933CCCF42}"/>
              </a:ext>
            </a:extLst>
          </p:cNvPr>
          <p:cNvSpPr txBox="1"/>
          <p:nvPr/>
        </p:nvSpPr>
        <p:spPr>
          <a:xfrm>
            <a:off x="829159" y="795524"/>
            <a:ext cx="10166887" cy="923330"/>
          </a:xfrm>
          <a:prstGeom prst="rect">
            <a:avLst/>
          </a:prstGeom>
          <a:noFill/>
        </p:spPr>
        <p:txBody>
          <a:bodyPr wrap="square" rtlCol="0">
            <a:spAutoFit/>
          </a:bodyPr>
          <a:lstStyle/>
          <a:p>
            <a:r>
              <a:rPr lang="en-US" dirty="0">
                <a:solidFill>
                  <a:srgbClr val="FF0000"/>
                </a:solidFill>
              </a:rPr>
              <a:t>Question 4: </a:t>
            </a:r>
            <a:r>
              <a:rPr lang="en-US" dirty="0"/>
              <a:t>In Houston, United is the major carrier for both domestic and international locations. How about Seattle?</a:t>
            </a:r>
          </a:p>
          <a:p>
            <a:r>
              <a:rPr lang="en-US" dirty="0"/>
              <a:t>		</a:t>
            </a:r>
          </a:p>
        </p:txBody>
      </p:sp>
      <p:pic>
        <p:nvPicPr>
          <p:cNvPr id="5" name="Picture 4">
            <a:extLst>
              <a:ext uri="{FF2B5EF4-FFF2-40B4-BE49-F238E27FC236}">
                <a16:creationId xmlns:a16="http://schemas.microsoft.com/office/drawing/2014/main" id="{48BEA5F6-B076-40FB-9DB7-D7E96FA7E680}"/>
              </a:ext>
            </a:extLst>
          </p:cNvPr>
          <p:cNvPicPr>
            <a:picLocks noChangeAspect="1"/>
          </p:cNvPicPr>
          <p:nvPr/>
        </p:nvPicPr>
        <p:blipFill>
          <a:blip r:embed="rId2"/>
          <a:stretch>
            <a:fillRect/>
          </a:stretch>
        </p:blipFill>
        <p:spPr>
          <a:xfrm>
            <a:off x="1436615" y="2098772"/>
            <a:ext cx="4105932" cy="3786477"/>
          </a:xfrm>
          <a:prstGeom prst="rect">
            <a:avLst/>
          </a:prstGeom>
        </p:spPr>
      </p:pic>
      <p:pic>
        <p:nvPicPr>
          <p:cNvPr id="13" name="Picture 12">
            <a:extLst>
              <a:ext uri="{FF2B5EF4-FFF2-40B4-BE49-F238E27FC236}">
                <a16:creationId xmlns:a16="http://schemas.microsoft.com/office/drawing/2014/main" id="{8A6C7C4F-91DB-4ED2-AE3C-F6FDCFB0348E}"/>
              </a:ext>
            </a:extLst>
          </p:cNvPr>
          <p:cNvPicPr>
            <a:picLocks noChangeAspect="1"/>
          </p:cNvPicPr>
          <p:nvPr/>
        </p:nvPicPr>
        <p:blipFill>
          <a:blip r:embed="rId3"/>
          <a:stretch>
            <a:fillRect/>
          </a:stretch>
        </p:blipFill>
        <p:spPr>
          <a:xfrm>
            <a:off x="6192939" y="2311208"/>
            <a:ext cx="4274016" cy="3409842"/>
          </a:xfrm>
          <a:prstGeom prst="rect">
            <a:avLst/>
          </a:prstGeom>
        </p:spPr>
      </p:pic>
    </p:spTree>
    <p:extLst>
      <p:ext uri="{BB962C8B-B14F-4D97-AF65-F5344CB8AC3E}">
        <p14:creationId xmlns:p14="http://schemas.microsoft.com/office/powerpoint/2010/main" val="21704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214834"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Alaska Airline </a:t>
            </a:r>
            <a:r>
              <a:rPr lang="en-US" i="1" dirty="0">
                <a:solidFill>
                  <a:srgbClr val="FF0000"/>
                </a:solidFill>
              </a:rPr>
              <a:t>is the major carrier for domestic locations. </a:t>
            </a:r>
            <a:r>
              <a:rPr lang="en-US" b="1" i="1" dirty="0">
                <a:solidFill>
                  <a:srgbClr val="FF0000"/>
                </a:solidFill>
              </a:rPr>
              <a:t>Delta </a:t>
            </a:r>
            <a:r>
              <a:rPr lang="en-US" i="1" dirty="0">
                <a:solidFill>
                  <a:srgbClr val="FF0000"/>
                </a:solidFill>
              </a:rPr>
              <a:t>a close 2</a:t>
            </a:r>
            <a:r>
              <a:rPr lang="en-US" i="1" baseline="30000" dirty="0">
                <a:solidFill>
                  <a:srgbClr val="FF0000"/>
                </a:solidFill>
              </a:rPr>
              <a:t>nd</a:t>
            </a:r>
            <a:r>
              <a:rPr lang="en-US" i="1" dirty="0">
                <a:solidFill>
                  <a:srgbClr val="FF0000"/>
                </a:solidFill>
              </a:rPr>
              <a:t>. </a:t>
            </a:r>
          </a:p>
          <a:p>
            <a:endParaRPr lang="en-US" dirty="0"/>
          </a:p>
          <a:p>
            <a:pPr marL="342900" indent="-342900">
              <a:buAutoNum type="arabicPeriod"/>
            </a:pPr>
            <a:endParaRPr lang="en-US" dirty="0"/>
          </a:p>
        </p:txBody>
      </p:sp>
      <p:pic>
        <p:nvPicPr>
          <p:cNvPr id="4" name="Picture 3">
            <a:extLst>
              <a:ext uri="{FF2B5EF4-FFF2-40B4-BE49-F238E27FC236}">
                <a16:creationId xmlns:a16="http://schemas.microsoft.com/office/drawing/2014/main" id="{4FD4E4FF-F4AA-48FA-AD4B-A06B0A60BDB3}"/>
              </a:ext>
            </a:extLst>
          </p:cNvPr>
          <p:cNvPicPr>
            <a:picLocks noChangeAspect="1"/>
          </p:cNvPicPr>
          <p:nvPr/>
        </p:nvPicPr>
        <p:blipFill>
          <a:blip r:embed="rId2"/>
          <a:stretch>
            <a:fillRect/>
          </a:stretch>
        </p:blipFill>
        <p:spPr>
          <a:xfrm>
            <a:off x="1175728" y="2057320"/>
            <a:ext cx="4440704" cy="4157035"/>
          </a:xfrm>
          <a:prstGeom prst="rect">
            <a:avLst/>
          </a:prstGeom>
        </p:spPr>
      </p:pic>
      <p:pic>
        <p:nvPicPr>
          <p:cNvPr id="13" name="Picture 12">
            <a:extLst>
              <a:ext uri="{FF2B5EF4-FFF2-40B4-BE49-F238E27FC236}">
                <a16:creationId xmlns:a16="http://schemas.microsoft.com/office/drawing/2014/main" id="{F93DB37C-FAB8-4D55-AF24-EABEB87C75F3}"/>
              </a:ext>
            </a:extLst>
          </p:cNvPr>
          <p:cNvPicPr>
            <a:picLocks noChangeAspect="1"/>
          </p:cNvPicPr>
          <p:nvPr/>
        </p:nvPicPr>
        <p:blipFill>
          <a:blip r:embed="rId3"/>
          <a:stretch>
            <a:fillRect/>
          </a:stretch>
        </p:blipFill>
        <p:spPr>
          <a:xfrm>
            <a:off x="6264076" y="2025707"/>
            <a:ext cx="5122314" cy="4188648"/>
          </a:xfrm>
          <a:prstGeom prst="rect">
            <a:avLst/>
          </a:prstGeom>
        </p:spPr>
      </p:pic>
    </p:spTree>
    <p:extLst>
      <p:ext uri="{BB962C8B-B14F-4D97-AF65-F5344CB8AC3E}">
        <p14:creationId xmlns:p14="http://schemas.microsoft.com/office/powerpoint/2010/main" val="23989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Isosceles Triangle 1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1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1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468030"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Delta </a:t>
            </a:r>
            <a:r>
              <a:rPr lang="en-US" i="1" dirty="0">
                <a:solidFill>
                  <a:srgbClr val="FF0000"/>
                </a:solidFill>
              </a:rPr>
              <a:t>is the major carrier for international destinations. </a:t>
            </a:r>
          </a:p>
          <a:p>
            <a:endParaRPr lang="en-US" dirty="0"/>
          </a:p>
          <a:p>
            <a:pPr marL="342900" indent="-342900">
              <a:buAutoNum type="arabicPeriod"/>
            </a:pPr>
            <a:endParaRPr lang="en-US" dirty="0"/>
          </a:p>
        </p:txBody>
      </p:sp>
      <p:pic>
        <p:nvPicPr>
          <p:cNvPr id="3" name="Picture 2">
            <a:extLst>
              <a:ext uri="{FF2B5EF4-FFF2-40B4-BE49-F238E27FC236}">
                <a16:creationId xmlns:a16="http://schemas.microsoft.com/office/drawing/2014/main" id="{9283E02A-E4C8-4F8C-9EEE-9E6F488632C8}"/>
              </a:ext>
            </a:extLst>
          </p:cNvPr>
          <p:cNvPicPr>
            <a:picLocks noChangeAspect="1"/>
          </p:cNvPicPr>
          <p:nvPr/>
        </p:nvPicPr>
        <p:blipFill>
          <a:blip r:embed="rId2"/>
          <a:stretch>
            <a:fillRect/>
          </a:stretch>
        </p:blipFill>
        <p:spPr>
          <a:xfrm>
            <a:off x="710245" y="2064947"/>
            <a:ext cx="4248568" cy="3743056"/>
          </a:xfrm>
          <a:prstGeom prst="rect">
            <a:avLst/>
          </a:prstGeom>
        </p:spPr>
      </p:pic>
      <p:pic>
        <p:nvPicPr>
          <p:cNvPr id="13" name="Picture 12">
            <a:extLst>
              <a:ext uri="{FF2B5EF4-FFF2-40B4-BE49-F238E27FC236}">
                <a16:creationId xmlns:a16="http://schemas.microsoft.com/office/drawing/2014/main" id="{6446CA10-066A-4525-8589-BB1CD6CEFD62}"/>
              </a:ext>
            </a:extLst>
          </p:cNvPr>
          <p:cNvPicPr>
            <a:picLocks noChangeAspect="1"/>
          </p:cNvPicPr>
          <p:nvPr/>
        </p:nvPicPr>
        <p:blipFill>
          <a:blip r:embed="rId3"/>
          <a:stretch>
            <a:fillRect/>
          </a:stretch>
        </p:blipFill>
        <p:spPr>
          <a:xfrm>
            <a:off x="5126964" y="2628782"/>
            <a:ext cx="6388278" cy="2955456"/>
          </a:xfrm>
          <a:prstGeom prst="rect">
            <a:avLst/>
          </a:prstGeom>
        </p:spPr>
      </p:pic>
      <p:sp>
        <p:nvSpPr>
          <p:cNvPr id="14" name="Speech Bubble: Oval 13">
            <a:extLst>
              <a:ext uri="{FF2B5EF4-FFF2-40B4-BE49-F238E27FC236}">
                <a16:creationId xmlns:a16="http://schemas.microsoft.com/office/drawing/2014/main" id="{49BE3B13-9F57-40AF-BC89-903CE893C135}"/>
              </a:ext>
            </a:extLst>
          </p:cNvPr>
          <p:cNvSpPr/>
          <p:nvPr/>
        </p:nvSpPr>
        <p:spPr>
          <a:xfrm>
            <a:off x="8809740" y="786643"/>
            <a:ext cx="2383662" cy="1954775"/>
          </a:xfrm>
          <a:prstGeom prst="wedgeEllipseCallout">
            <a:avLst>
              <a:gd name="adj1" fmla="val 7967"/>
              <a:gd name="adj2" fmla="val 8002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Not ATL, SEA is the major gateway to Asia for Delta</a:t>
            </a:r>
          </a:p>
        </p:txBody>
      </p:sp>
    </p:spTree>
    <p:extLst>
      <p:ext uri="{BB962C8B-B14F-4D97-AF65-F5344CB8AC3E}">
        <p14:creationId xmlns:p14="http://schemas.microsoft.com/office/powerpoint/2010/main" val="2461425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920209C-E85B-4D6F-A56F-724F5ADA81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125522E-1DFD-4F78-912B-B922A2D39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DA72C10-FE9D-49B3-80CB-A7EE8BCB38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6E7DF470-1055-45E4-AB9D-11E42EC53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6AA35CFF-3837-4B7F-B875-718AC2E14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62F41804-A347-47E3-8BD8-BD00CF2F6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76894B81-EE9C-4546-BCFA-DD9ED2C0A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AF181D1-71AC-43D8-A6E1-D4C488D5D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4132D661-917C-4D2D-8E37-8590B55D9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7969643D-8B71-434D-A235-68CB241F9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DF15C24A-4BCF-47C0-B2FA-76A0EF3384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25" name="Straight Connector 24">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845FC414-972D-4118-A623-4BE55B9BF673}"/>
              </a:ext>
            </a:extLst>
          </p:cNvPr>
          <p:cNvGraphicFramePr/>
          <p:nvPr>
            <p:extLst>
              <p:ext uri="{D42A27DB-BD31-4B8C-83A1-F6EECF244321}">
                <p14:modId xmlns:p14="http://schemas.microsoft.com/office/powerpoint/2010/main" val="130730237"/>
              </p:ext>
            </p:extLst>
          </p:nvPr>
        </p:nvGraphicFramePr>
        <p:xfrm>
          <a:off x="1329266" y="631371"/>
          <a:ext cx="9039225" cy="5871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372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7E0D3-9A43-46F8-9DEA-9F4265425031}"/>
              </a:ext>
            </a:extLst>
          </p:cNvPr>
          <p:cNvPicPr>
            <a:picLocks noChangeAspect="1"/>
          </p:cNvPicPr>
          <p:nvPr/>
        </p:nvPicPr>
        <p:blipFill>
          <a:blip r:embed="rId2"/>
          <a:stretch>
            <a:fillRect/>
          </a:stretch>
        </p:blipFill>
        <p:spPr>
          <a:xfrm>
            <a:off x="680909" y="1020497"/>
            <a:ext cx="7913645" cy="4955187"/>
          </a:xfrm>
          <a:prstGeom prst="rect">
            <a:avLst/>
          </a:prstGeom>
        </p:spPr>
      </p:pic>
      <p:sp>
        <p:nvSpPr>
          <p:cNvPr id="3" name="Rectangle: Rounded Corners 2">
            <a:extLst>
              <a:ext uri="{FF2B5EF4-FFF2-40B4-BE49-F238E27FC236}">
                <a16:creationId xmlns:a16="http://schemas.microsoft.com/office/drawing/2014/main" id="{58C4562B-3CED-4DCE-ADCB-A50BFF97C7B1}"/>
              </a:ext>
            </a:extLst>
          </p:cNvPr>
          <p:cNvSpPr/>
          <p:nvPr/>
        </p:nvSpPr>
        <p:spPr>
          <a:xfrm>
            <a:off x="680909" y="1572126"/>
            <a:ext cx="7913645" cy="43313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01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a:solidFill>
                  <a:srgbClr val="FFFFFF"/>
                </a:solidFill>
              </a:rPr>
              <a:t>Additional questions that came up but didn’t have time to answer.</a:t>
            </a:r>
          </a:p>
        </p:txBody>
      </p:sp>
      <p:sp>
        <p:nvSpPr>
          <p:cNvPr id="3" name="Text Placeholder 2">
            <a:extLst>
              <a:ext uri="{FF2B5EF4-FFF2-40B4-BE49-F238E27FC236}">
                <a16:creationId xmlns:a16="http://schemas.microsoft.com/office/drawing/2014/main" id="{39849E51-542C-4AB6-8BAF-6ABA613F7786}"/>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en-US">
                <a:solidFill>
                  <a:srgbClr val="FFFFFF">
                    <a:alpha val="70000"/>
                  </a:srgbClr>
                </a:solidFill>
              </a:rPr>
              <a:t>What’s Next?</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71459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AFEB03-6949-48CD-A45B-58E095661323}"/>
              </a:ext>
            </a:extLst>
          </p:cNvPr>
          <p:cNvSpPr txBox="1"/>
          <p:nvPr/>
        </p:nvSpPr>
        <p:spPr>
          <a:xfrm>
            <a:off x="460191" y="1111209"/>
            <a:ext cx="8731936" cy="3693319"/>
          </a:xfrm>
          <a:prstGeom prst="rect">
            <a:avLst/>
          </a:prstGeom>
          <a:noFill/>
        </p:spPr>
        <p:txBody>
          <a:bodyPr wrap="square" rtlCol="0">
            <a:spAutoFit/>
          </a:bodyPr>
          <a:lstStyle/>
          <a:p>
            <a:endParaRPr lang="en-US" dirty="0"/>
          </a:p>
          <a:p>
            <a:pPr marL="342900" indent="-342900">
              <a:buAutoNum type="arabicPeriod"/>
            </a:pPr>
            <a:r>
              <a:rPr lang="en-US" dirty="0"/>
              <a:t>Correlation between search count and price change. In other words, will airlines’ system consider more searches as a more popular route?</a:t>
            </a:r>
          </a:p>
          <a:p>
            <a:pPr marL="342900" indent="-342900">
              <a:buAutoNum type="arabicPeriod"/>
            </a:pPr>
            <a:endParaRPr lang="en-US" dirty="0"/>
          </a:p>
          <a:p>
            <a:pPr marL="342900" indent="-342900">
              <a:buAutoNum type="arabicPeriod"/>
            </a:pPr>
            <a:r>
              <a:rPr lang="en-US" dirty="0"/>
              <a:t>Add a Webcam API showing live webcam for each city discussed in this presentation.</a:t>
            </a:r>
          </a:p>
          <a:p>
            <a:pPr marL="342900" indent="-342900">
              <a:buAutoNum type="arabicPeriod"/>
            </a:pPr>
            <a:endParaRPr lang="en-US" dirty="0"/>
          </a:p>
          <a:p>
            <a:pPr marL="342900" indent="-342900">
              <a:buAutoNum type="arabicPeriod"/>
            </a:pPr>
            <a:r>
              <a:rPr lang="en-US" dirty="0"/>
              <a:t>Analyze the exact date and travel time quoted by Skyscanner API. Our data is based on quotes searched in month of December. However, travelling less than a week before Christmas is much more expensive than travelling in the beginning of December.</a:t>
            </a:r>
          </a:p>
          <a:p>
            <a:pPr marL="342900" indent="-342900">
              <a:buAutoNum type="arabicPeriod"/>
            </a:pPr>
            <a:endParaRPr lang="en-US" dirty="0"/>
          </a:p>
          <a:p>
            <a:r>
              <a:rPr lang="en-US" dirty="0"/>
              <a:t> 		</a:t>
            </a:r>
          </a:p>
        </p:txBody>
      </p:sp>
      <p:sp>
        <p:nvSpPr>
          <p:cNvPr id="7" name="Rectangle 6">
            <a:extLst>
              <a:ext uri="{FF2B5EF4-FFF2-40B4-BE49-F238E27FC236}">
                <a16:creationId xmlns:a16="http://schemas.microsoft.com/office/drawing/2014/main" id="{DBD59D1E-6DAE-45DC-AE2E-CBEECD23A11B}"/>
              </a:ext>
            </a:extLst>
          </p:cNvPr>
          <p:cNvSpPr/>
          <p:nvPr/>
        </p:nvSpPr>
        <p:spPr>
          <a:xfrm>
            <a:off x="455630" y="481790"/>
            <a:ext cx="514435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If we have more time…</a:t>
            </a:r>
          </a:p>
        </p:txBody>
      </p:sp>
    </p:spTree>
    <p:extLst>
      <p:ext uri="{BB962C8B-B14F-4D97-AF65-F5344CB8AC3E}">
        <p14:creationId xmlns:p14="http://schemas.microsoft.com/office/powerpoint/2010/main" val="3261959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0" name="Group 8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4" name="Isosceles Triangle 9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Isosceles Triangle 9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3" name="Picture 3">
            <a:extLst>
              <a:ext uri="{FF2B5EF4-FFF2-40B4-BE49-F238E27FC236}">
                <a16:creationId xmlns:a16="http://schemas.microsoft.com/office/drawing/2014/main" id="{EEB42D74-384E-402E-AC94-8E282BED1A82}"/>
              </a:ext>
            </a:extLst>
          </p:cNvPr>
          <p:cNvPicPr>
            <a:picLocks noChangeAspect="1"/>
          </p:cNvPicPr>
          <p:nvPr/>
        </p:nvPicPr>
        <p:blipFill rotWithShape="1">
          <a:blip r:embed="rId2"/>
          <a:srcRect l="9091" t="15777" b="393"/>
          <a:stretch/>
        </p:blipFill>
        <p:spPr>
          <a:xfrm>
            <a:off x="1" y="10"/>
            <a:ext cx="12191999" cy="6857990"/>
          </a:xfrm>
          <a:prstGeom prst="rect">
            <a:avLst/>
          </a:prstGeom>
        </p:spPr>
      </p:pic>
      <p:sp>
        <p:nvSpPr>
          <p:cNvPr id="122" name="Isosceles Triangle 100">
            <a:extLst>
              <a:ext uri="{FF2B5EF4-FFF2-40B4-BE49-F238E27FC236}">
                <a16:creationId xmlns:a16="http://schemas.microsoft.com/office/drawing/2014/main" id="{3559A5F2-8BE0-4998-A1E4-1B145465A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3" name="Parallelogram 102">
            <a:extLst>
              <a:ext uri="{FF2B5EF4-FFF2-40B4-BE49-F238E27FC236}">
                <a16:creationId xmlns:a16="http://schemas.microsoft.com/office/drawing/2014/main" id="{3A6596D4-D53C-424F-9F16-CC8686C079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4" name="Straight Connector 104">
            <a:extLst>
              <a:ext uri="{FF2B5EF4-FFF2-40B4-BE49-F238E27FC236}">
                <a16:creationId xmlns:a16="http://schemas.microsoft.com/office/drawing/2014/main" id="{81BB890B-70D4-42FE-A599-6AEF1A42D9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5" name="Straight Connector 106">
            <a:extLst>
              <a:ext uri="{FF2B5EF4-FFF2-40B4-BE49-F238E27FC236}">
                <a16:creationId xmlns:a16="http://schemas.microsoft.com/office/drawing/2014/main" id="{3842D646-B58C-43C8-8152-01BC782B7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6" name="Rectangle 23">
            <a:extLst>
              <a:ext uri="{FF2B5EF4-FFF2-40B4-BE49-F238E27FC236}">
                <a16:creationId xmlns:a16="http://schemas.microsoft.com/office/drawing/2014/main" id="{9772CABD-4211-42AA-B349-D4002E52F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25">
            <a:extLst>
              <a:ext uri="{FF2B5EF4-FFF2-40B4-BE49-F238E27FC236}">
                <a16:creationId xmlns:a16="http://schemas.microsoft.com/office/drawing/2014/main" id="{BBD91630-4DBA-4294-8016-FEB5C3B0C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8" name="Isosceles Triangle 112">
            <a:extLst>
              <a:ext uri="{FF2B5EF4-FFF2-40B4-BE49-F238E27FC236}">
                <a16:creationId xmlns:a16="http://schemas.microsoft.com/office/drawing/2014/main" id="{E67D1587-504D-41BC-9D48-B61257BFB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FD0F92-B670-4A99-BC45-382415E812FC}"/>
              </a:ext>
            </a:extLst>
          </p:cNvPr>
          <p:cNvSpPr>
            <a:spLocks noGrp="1"/>
          </p:cNvSpPr>
          <p:nvPr>
            <p:ph type="title"/>
          </p:nvPr>
        </p:nvSpPr>
        <p:spPr>
          <a:xfrm>
            <a:off x="4704200" y="1678665"/>
            <a:ext cx="4569803" cy="2369131"/>
          </a:xfrm>
        </p:spPr>
        <p:txBody>
          <a:bodyPr vert="horz" lIns="91440" tIns="45720" rIns="91440" bIns="45720" rtlCol="0" anchor="b">
            <a:normAutofit/>
          </a:bodyPr>
          <a:lstStyle/>
          <a:p>
            <a:pPr algn="r"/>
            <a:r>
              <a:rPr lang="en-US" sz="5400"/>
              <a:t>Questions?</a:t>
            </a:r>
          </a:p>
        </p:txBody>
      </p:sp>
      <p:sp>
        <p:nvSpPr>
          <p:cNvPr id="129" name="Rectangle 27">
            <a:extLst>
              <a:ext uri="{FF2B5EF4-FFF2-40B4-BE49-F238E27FC236}">
                <a16:creationId xmlns:a16="http://schemas.microsoft.com/office/drawing/2014/main" id="{8765DD1A-F044-4DE7-8A9B-7C30DC85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28">
            <a:extLst>
              <a:ext uri="{FF2B5EF4-FFF2-40B4-BE49-F238E27FC236}">
                <a16:creationId xmlns:a16="http://schemas.microsoft.com/office/drawing/2014/main" id="{2FE2170D-72D6-48A8-8E9A-BFF3BF03D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9" name="Rectangle 29">
            <a:extLst>
              <a:ext uri="{FF2B5EF4-FFF2-40B4-BE49-F238E27FC236}">
                <a16:creationId xmlns:a16="http://schemas.microsoft.com/office/drawing/2014/main" id="{01D19436-094D-463D-AFEA-870FDBD0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1" name="Isosceles Triangle 120">
            <a:extLst>
              <a:ext uri="{FF2B5EF4-FFF2-40B4-BE49-F238E27FC236}">
                <a16:creationId xmlns:a16="http://schemas.microsoft.com/office/drawing/2014/main" id="{9A2DE6E0-967C-4C58-8558-EC08F1138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70958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8" name="Content Placeholder 7" descr="A large passenger jet flying through a cloudy blue sky&#10;&#10;Description automatically generated">
            <a:extLst>
              <a:ext uri="{FF2B5EF4-FFF2-40B4-BE49-F238E27FC236}">
                <a16:creationId xmlns:a16="http://schemas.microsoft.com/office/drawing/2014/main" id="{81BF250B-3115-44E9-8C2A-E05262283796}"/>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4" r="16478"/>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FE91138-6943-4D62-9F0D-69D0354222E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Hypothesis </a:t>
            </a:r>
          </a:p>
        </p:txBody>
      </p:sp>
      <p:sp>
        <p:nvSpPr>
          <p:cNvPr id="4" name="Content Placeholder 3">
            <a:extLst>
              <a:ext uri="{FF2B5EF4-FFF2-40B4-BE49-F238E27FC236}">
                <a16:creationId xmlns:a16="http://schemas.microsoft.com/office/drawing/2014/main" id="{8C7AE04B-279E-497D-A269-41493B5A1CC1}"/>
              </a:ext>
            </a:extLst>
          </p:cNvPr>
          <p:cNvSpPr>
            <a:spLocks noGrp="1"/>
          </p:cNvSpPr>
          <p:nvPr>
            <p:ph sz="half" idx="2"/>
          </p:nvPr>
        </p:nvSpPr>
        <p:spPr>
          <a:xfrm>
            <a:off x="355173" y="2541588"/>
            <a:ext cx="4763557" cy="1852611"/>
          </a:xfrm>
        </p:spPr>
        <p:txBody>
          <a:bodyPr vert="horz" lIns="91440" tIns="45720" rIns="91440" bIns="45720" rtlCol="0">
            <a:normAutofit/>
          </a:bodyPr>
          <a:lstStyle/>
          <a:p>
            <a:pPr marL="0" indent="0">
              <a:buNone/>
            </a:pPr>
            <a:r>
              <a:rPr lang="en-US" sz="3600" dirty="0">
                <a:solidFill>
                  <a:schemeClr val="accent2">
                    <a:lumMod val="75000"/>
                  </a:schemeClr>
                </a:solidFill>
              </a:rPr>
              <a:t>Is non-stop fly </a:t>
            </a:r>
            <a:r>
              <a:rPr lang="en-US" sz="3600" b="1" i="1" u="sng" dirty="0">
                <a:solidFill>
                  <a:schemeClr val="accent2">
                    <a:lumMod val="75000"/>
                  </a:schemeClr>
                </a:solidFill>
              </a:rPr>
              <a:t>always</a:t>
            </a:r>
            <a:r>
              <a:rPr lang="en-US" sz="3600" dirty="0">
                <a:solidFill>
                  <a:schemeClr val="accent2">
                    <a:lumMod val="75000"/>
                  </a:schemeClr>
                </a:solidFill>
              </a:rPr>
              <a:t> more expensive?</a:t>
            </a:r>
            <a:endParaRPr lang="en-US" sz="3600" dirty="0"/>
          </a:p>
        </p:txBody>
      </p:sp>
      <p:cxnSp>
        <p:nvCxnSpPr>
          <p:cNvPr id="25" name="Straight Connector 2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9229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2196E31-5AB3-437B-9E30-F8765FBA3DD1}"/>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r>
              <a:rPr lang="en-US" sz="5400" kern="1200" dirty="0">
                <a:solidFill>
                  <a:schemeClr val="accent1"/>
                </a:solidFill>
                <a:latin typeface="+mj-lt"/>
                <a:ea typeface="+mj-ea"/>
                <a:cs typeface="+mj-cs"/>
              </a:rPr>
              <a:t>Questions Asked during Hypothesis review</a:t>
            </a:r>
          </a:p>
        </p:txBody>
      </p:sp>
      <p:sp>
        <p:nvSpPr>
          <p:cNvPr id="40" name="Isosceles Triangle 20">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Questions">
            <a:extLst>
              <a:ext uri="{FF2B5EF4-FFF2-40B4-BE49-F238E27FC236}">
                <a16:creationId xmlns:a16="http://schemas.microsoft.com/office/drawing/2014/main" id="{50D91B03-F7D1-4B1D-A732-22CD028793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2115169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6B2A729-4283-401A-9E1E-5FB0FBF90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820" y="0"/>
            <a:ext cx="8976360" cy="6858000"/>
          </a:xfrm>
          <a:prstGeom prst="rect">
            <a:avLst/>
          </a:prstGeom>
        </p:spPr>
      </p:pic>
    </p:spTree>
    <p:extLst>
      <p:ext uri="{BB962C8B-B14F-4D97-AF65-F5344CB8AC3E}">
        <p14:creationId xmlns:p14="http://schemas.microsoft.com/office/powerpoint/2010/main" val="187265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3179F808-02EC-4446-967A-C2755B7C9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671" y="0"/>
            <a:ext cx="9474657" cy="6858000"/>
          </a:xfrm>
          <a:prstGeom prst="rect">
            <a:avLst/>
          </a:prstGeom>
        </p:spPr>
      </p:pic>
    </p:spTree>
    <p:extLst>
      <p:ext uri="{BB962C8B-B14F-4D97-AF65-F5344CB8AC3E}">
        <p14:creationId xmlns:p14="http://schemas.microsoft.com/office/powerpoint/2010/main" val="2923121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EA39187-0197-4C1D-BE4A-06B353C7B2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9E0FD730-D6BC-440A-89CF-7AA0C22C2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31382DE6-64CB-4577-89E8-47941290A9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ABD17EF-A676-4770-A8C8-E83BA0230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380D4582-A9DE-4A6E-8537-EFC4F860C3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66B8CF3-0959-4E8D-8F3A-AF62F21D9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97D4D559-2783-4E84-BB73-7F51D0235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8834FE36-E841-40B5-9465-1CFC99ED5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1A4197A1-AE79-4DC1-9E3A-845B40BA8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326F6688-CBD0-42EE-9B90-25100FE89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EF23F9BB-FC2E-48BA-8E63-A4436C28DA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47D97329-8AE0-4467-BB0B-0AC70C29BC72}"/>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5400" dirty="0"/>
              <a:t>Data Cleanup &amp; Exploration</a:t>
            </a:r>
          </a:p>
        </p:txBody>
      </p:sp>
      <p:sp>
        <p:nvSpPr>
          <p:cNvPr id="3" name="Text Placeholder 2">
            <a:extLst>
              <a:ext uri="{FF2B5EF4-FFF2-40B4-BE49-F238E27FC236}">
                <a16:creationId xmlns:a16="http://schemas.microsoft.com/office/drawing/2014/main" id="{2E858B01-D47C-4AE7-8626-4CA02BD300C2}"/>
              </a:ext>
            </a:extLst>
          </p:cNvPr>
          <p:cNvSpPr>
            <a:spLocks noGrp="1"/>
          </p:cNvSpPr>
          <p:nvPr>
            <p:ph type="body" idx="1"/>
          </p:nvPr>
        </p:nvSpPr>
        <p:spPr>
          <a:xfrm>
            <a:off x="609600" y="5702709"/>
            <a:ext cx="10923638" cy="521109"/>
          </a:xfrm>
        </p:spPr>
        <p:txBody>
          <a:bodyPr vert="horz" lIns="91440" tIns="45720" rIns="91440" bIns="45720" rtlCol="0" anchor="t">
            <a:normAutofit/>
          </a:bodyPr>
          <a:lstStyle/>
          <a:p>
            <a:r>
              <a:rPr lang="en-US" dirty="0">
                <a:solidFill>
                  <a:schemeClr val="tx1">
                    <a:lumMod val="50000"/>
                    <a:lumOff val="50000"/>
                  </a:schemeClr>
                </a:solidFill>
              </a:rPr>
              <a:t>Description of process </a:t>
            </a:r>
          </a:p>
        </p:txBody>
      </p:sp>
      <p:sp>
        <p:nvSpPr>
          <p:cNvPr id="25" name="Rectangle 24">
            <a:extLst>
              <a:ext uri="{FF2B5EF4-FFF2-40B4-BE49-F238E27FC236}">
                <a16:creationId xmlns:a16="http://schemas.microsoft.com/office/drawing/2014/main" id="{4F71A406-3CB7-4E4D-B434-24E6AA4F3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1772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7" name="Picture 6" descr="A picture containing indoor&#10;&#10;Description automatically generated">
            <a:extLst>
              <a:ext uri="{FF2B5EF4-FFF2-40B4-BE49-F238E27FC236}">
                <a16:creationId xmlns:a16="http://schemas.microsoft.com/office/drawing/2014/main" id="{9A381486-1F85-4AA9-95C9-ABF95767761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85" r="1823" b="2"/>
          <a:stretch/>
        </p:blipFill>
        <p:spPr>
          <a:xfrm>
            <a:off x="20" y="3"/>
            <a:ext cx="11887180" cy="4091667"/>
          </a:xfrm>
          <a:prstGeom prst="rect">
            <a:avLst/>
          </a:prstGeom>
        </p:spPr>
      </p:pic>
      <p:sp>
        <p:nvSpPr>
          <p:cNvPr id="8" name="TextBox 7">
            <a:extLst>
              <a:ext uri="{FF2B5EF4-FFF2-40B4-BE49-F238E27FC236}">
                <a16:creationId xmlns:a16="http://schemas.microsoft.com/office/drawing/2014/main" id="{1DC3DA18-05D6-40C2-8FDA-B93D3CC49631}"/>
              </a:ext>
            </a:extLst>
          </p:cNvPr>
          <p:cNvSpPr txBox="1"/>
          <p:nvPr/>
        </p:nvSpPr>
        <p:spPr>
          <a:xfrm>
            <a:off x="3509200" y="3891615"/>
            <a:ext cx="254108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echknowtools.com/2013/12/15/digital-clean-up-social-media-audit-how-not-to-be-hacke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342541708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0A1658-B580-406B-AB89-DFADDA49A63B}"/>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5600">
                <a:solidFill>
                  <a:srgbClr val="FFFFFF"/>
                </a:solidFill>
              </a:rPr>
              <a:t>Interesting figures identified during exploration of data. </a:t>
            </a:r>
          </a:p>
        </p:txBody>
      </p:sp>
      <p:sp>
        <p:nvSpPr>
          <p:cNvPr id="3" name="Text Placeholder 2">
            <a:extLst>
              <a:ext uri="{FF2B5EF4-FFF2-40B4-BE49-F238E27FC236}">
                <a16:creationId xmlns:a16="http://schemas.microsoft.com/office/drawing/2014/main" id="{1CF5FF64-ABAD-4243-8FA7-E77B639B6E75}"/>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en-US">
                <a:solidFill>
                  <a:srgbClr val="FFFFFF">
                    <a:alpha val="70000"/>
                  </a:srgbClr>
                </a:solidFill>
              </a:rPr>
              <a:t>Tools Utilized: Jupyter Notebook </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74535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0</TotalTime>
  <Words>796</Words>
  <Application>Microsoft Office PowerPoint</Application>
  <PresentationFormat>Widescreen</PresentationFormat>
  <Paragraphs>110</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Abadi</vt:lpstr>
      <vt:lpstr>Arial</vt:lpstr>
      <vt:lpstr>Trebuchet MS</vt:lpstr>
      <vt:lpstr>Wingdings 3</vt:lpstr>
      <vt:lpstr>Facet</vt:lpstr>
      <vt:lpstr>World Travel Airline Fare Cost Data Analysis </vt:lpstr>
      <vt:lpstr>Project Group Members</vt:lpstr>
      <vt:lpstr>PowerPoint Presentation</vt:lpstr>
      <vt:lpstr>Hypothesis </vt:lpstr>
      <vt:lpstr>Questions Asked during Hypothesis review</vt:lpstr>
      <vt:lpstr>PowerPoint Presentation</vt:lpstr>
      <vt:lpstr>PowerPoint Presentation</vt:lpstr>
      <vt:lpstr>Data Cleanup &amp; Exploration</vt:lpstr>
      <vt:lpstr>Interesting figures identified during exploration of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questions that came up but didn’t have time to answer.</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Travel Airline Fare Cost Data Analysis</dc:title>
  <dc:creator>rene Galindo</dc:creator>
  <cp:lastModifiedBy>Jessie Kuo</cp:lastModifiedBy>
  <cp:revision>54</cp:revision>
  <dcterms:created xsi:type="dcterms:W3CDTF">2019-07-27T17:14:42Z</dcterms:created>
  <dcterms:modified xsi:type="dcterms:W3CDTF">2019-07-28T18:39:48Z</dcterms:modified>
</cp:coreProperties>
</file>